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9" r:id="rId1"/>
  </p:sldMasterIdLst>
  <p:notesMasterIdLst>
    <p:notesMasterId r:id="rId24"/>
  </p:notesMasterIdLst>
  <p:sldIdLst>
    <p:sldId id="256" r:id="rId2"/>
    <p:sldId id="310" r:id="rId3"/>
    <p:sldId id="339" r:id="rId4"/>
    <p:sldId id="260" r:id="rId5"/>
    <p:sldId id="313" r:id="rId6"/>
    <p:sldId id="326" r:id="rId7"/>
    <p:sldId id="327" r:id="rId8"/>
    <p:sldId id="324" r:id="rId9"/>
    <p:sldId id="262" r:id="rId10"/>
    <p:sldId id="312" r:id="rId11"/>
    <p:sldId id="308" r:id="rId12"/>
    <p:sldId id="335" r:id="rId13"/>
    <p:sldId id="270" r:id="rId14"/>
    <p:sldId id="330" r:id="rId15"/>
    <p:sldId id="316" r:id="rId16"/>
    <p:sldId id="333" r:id="rId17"/>
    <p:sldId id="325" r:id="rId18"/>
    <p:sldId id="334" r:id="rId19"/>
    <p:sldId id="293" r:id="rId20"/>
    <p:sldId id="301" r:id="rId21"/>
    <p:sldId id="340" r:id="rId22"/>
    <p:sldId id="274" r:id="rId23"/>
  </p:sldIdLst>
  <p:sldSz cx="12192000" cy="6858000"/>
  <p:notesSz cx="6858000" cy="9144000"/>
  <p:embeddedFontLst>
    <p:embeddedFont>
      <p:font typeface="나눔스퀘어" panose="020B0600000101010101" pitchFamily="50" charset="-127"/>
      <p:regular r:id="rId25"/>
    </p:embeddedFont>
    <p:embeddedFont>
      <p:font typeface="나눔스퀘어 Bold" panose="020B0600000101010101" pitchFamily="50" charset="-127"/>
      <p:bold r:id="rId26"/>
    </p:embeddedFont>
    <p:embeddedFont>
      <p:font typeface="나눔스퀘어 ExtraBold" panose="020B0600000101010101" pitchFamily="50" charset="-127"/>
      <p:bold r:id="rId27"/>
    </p:embeddedFont>
    <p:embeddedFont>
      <p:font typeface="맑은 고딕" panose="020B0503020000020004" pitchFamily="50" charset="-127"/>
      <p:regular r:id="rId28"/>
      <p:bold r:id="rId29"/>
    </p:embeddedFont>
  </p:embeddedFontLst>
  <p:defaultTextStyle>
    <a:defPPr>
      <a:defRPr lang="ko-KR"/>
    </a:defPPr>
    <a:lvl1pPr marL="0" algn="l" defTabSz="914400" latinLnBrk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latinLnBrk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latinLnBrk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latinLnBrk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latinLnBrk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latinLnBrk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latinLnBrk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latinLnBrk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latinLnBrk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E6E6"/>
    <a:srgbClr val="1A1A1C"/>
    <a:srgbClr val="930F2E"/>
    <a:srgbClr val="918485"/>
    <a:srgbClr val="616161"/>
    <a:srgbClr val="6F0B23"/>
    <a:srgbClr val="D0CE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2240" autoAdjust="0"/>
  </p:normalViewPr>
  <p:slideViewPr>
    <p:cSldViewPr>
      <p:cViewPr varScale="1">
        <p:scale>
          <a:sx n="48" d="100"/>
          <a:sy n="48" d="100"/>
        </p:scale>
        <p:origin x="53" y="744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19A515-D391-40D7-82DD-49E721FF5362}" type="datetimeFigureOut">
              <a:rPr lang="ko-KR" altLang="en-US" smtClean="0"/>
              <a:t>2021-10-08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F2C26B-C012-41F1-B689-9151FED0EF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53293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F2C26B-C012-41F1-B689-9151FED0EF28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63272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F2C26B-C012-41F1-B689-9151FED0EF28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84241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F2C26B-C012-41F1-B689-9151FED0EF28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59967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F2C26B-C012-41F1-B689-9151FED0EF28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66526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8F48EC-CFEA-40F0-A61D-562E412ED091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25331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년도 표현이 다르게 나온 부분 </a:t>
            </a:r>
            <a:r>
              <a:rPr lang="en-US" altLang="ko-KR" dirty="0"/>
              <a:t>=&gt; </a:t>
            </a:r>
            <a:r>
              <a:rPr lang="ko-KR" altLang="en-US" dirty="0"/>
              <a:t>수정 가능 </a:t>
            </a:r>
            <a:r>
              <a:rPr lang="en-US" altLang="ko-KR" dirty="0"/>
              <a:t>???</a:t>
            </a:r>
          </a:p>
          <a:p>
            <a:endParaRPr lang="en-US" altLang="ko-KR" dirty="0"/>
          </a:p>
          <a:p>
            <a:pPr marL="0" algn="l" defTabSz="914400" latinLnBrk="1"/>
            <a:r>
              <a:rPr lang="ko-KR" altLang="en-US" sz="1200" dirty="0">
                <a:solidFill>
                  <a:schemeClr val="bg1"/>
                </a:solidFill>
                <a:latin typeface="나눔스퀘어"/>
                <a:ea typeface="나눔스퀘어"/>
              </a:rPr>
              <a:t>작년대비 증가폭이 감소하다 못해 이용건수가 감소한 경우에 대해 자세히 보자</a:t>
            </a:r>
            <a:r>
              <a:rPr lang="en-US" altLang="ko-KR" sz="1200" dirty="0">
                <a:solidFill>
                  <a:schemeClr val="bg1"/>
                </a:solidFill>
                <a:latin typeface="나눔스퀘어"/>
                <a:ea typeface="나눔스퀘어"/>
              </a:rPr>
              <a:t>. </a:t>
            </a:r>
          </a:p>
          <a:p>
            <a:pPr marL="0" algn="l" defTabSz="914400" latinLnBrk="1"/>
            <a:endParaRPr lang="en-US" altLang="ko-KR" sz="1200" dirty="0">
              <a:solidFill>
                <a:schemeClr val="bg1"/>
              </a:solidFill>
              <a:latin typeface="나눔스퀘어"/>
              <a:ea typeface="나눔스퀘어"/>
            </a:endParaRPr>
          </a:p>
          <a:p>
            <a:pPr marL="0" algn="l" defTabSz="914400" latinLnBrk="1"/>
            <a:r>
              <a:rPr lang="ko-KR" altLang="en-US" sz="1200" dirty="0">
                <a:solidFill>
                  <a:schemeClr val="bg1"/>
                </a:solidFill>
                <a:latin typeface="나눔스퀘어"/>
                <a:ea typeface="나눔스퀘어"/>
              </a:rPr>
              <a:t>코로나 이전의 </a:t>
            </a:r>
            <a:r>
              <a:rPr lang="en-US" altLang="ko-KR" sz="1200" dirty="0">
                <a:solidFill>
                  <a:schemeClr val="bg1"/>
                </a:solidFill>
                <a:latin typeface="나눔스퀘어"/>
                <a:ea typeface="나눔스퀘어"/>
              </a:rPr>
              <a:t>2019</a:t>
            </a:r>
            <a:r>
              <a:rPr lang="ko-KR" altLang="en-US" sz="1200" dirty="0">
                <a:solidFill>
                  <a:schemeClr val="bg1"/>
                </a:solidFill>
                <a:latin typeface="나눔스퀘어"/>
                <a:ea typeface="나눔스퀘어"/>
              </a:rPr>
              <a:t>년 그래프의 양상과 다르게 코로나 발생 이후인 </a:t>
            </a:r>
            <a:r>
              <a:rPr lang="en-US" altLang="ko-KR" sz="1200" dirty="0">
                <a:solidFill>
                  <a:schemeClr val="bg1"/>
                </a:solidFill>
                <a:latin typeface="나눔스퀘어"/>
                <a:ea typeface="나눔스퀘어"/>
              </a:rPr>
              <a:t>2020</a:t>
            </a:r>
            <a:r>
              <a:rPr lang="ko-KR" altLang="en-US" sz="1200" dirty="0">
                <a:solidFill>
                  <a:schemeClr val="bg1"/>
                </a:solidFill>
                <a:latin typeface="나눔스퀘어"/>
                <a:ea typeface="나눔스퀘어"/>
              </a:rPr>
              <a:t>년의 그래프에서 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/>
                <a:ea typeface="나눔스퀘어"/>
                <a:cs typeface="+mn-cs"/>
              </a:rPr>
              <a:t>용건수가</a:t>
            </a:r>
            <a:r>
              <a:rPr lang="en-US" altLang="en-US" sz="1200" kern="1200" dirty="0">
                <a:solidFill>
                  <a:schemeClr val="bg1"/>
                </a:solidFill>
                <a:latin typeface="나눔스퀘어"/>
                <a:ea typeface="나눔스퀘어"/>
                <a:cs typeface="+mn-cs"/>
              </a:rPr>
              <a:t> 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/>
                <a:ea typeface="나눔스퀘어"/>
                <a:cs typeface="+mn-cs"/>
              </a:rPr>
              <a:t>현저히</a:t>
            </a:r>
            <a:r>
              <a:rPr lang="en-US" altLang="en-US" sz="1200" kern="1200" dirty="0">
                <a:solidFill>
                  <a:schemeClr val="bg1"/>
                </a:solidFill>
                <a:latin typeface="나눔스퀘어"/>
                <a:ea typeface="나눔스퀘어"/>
                <a:cs typeface="+mn-cs"/>
              </a:rPr>
              <a:t> </a:t>
            </a:r>
            <a:r>
              <a:rPr lang="ko-KR" altLang="en-US" sz="1200" kern="1200" dirty="0">
                <a:solidFill>
                  <a:srgbClr val="930F2E"/>
                </a:solidFill>
                <a:latin typeface="나눔스퀘어"/>
                <a:ea typeface="나눔스퀘어"/>
                <a:cs typeface="+mn-cs"/>
              </a:rPr>
              <a:t>적은</a:t>
            </a:r>
            <a:r>
              <a:rPr lang="en-US" altLang="en-US" sz="1200" kern="1200" dirty="0">
                <a:solidFill>
                  <a:schemeClr val="bg1"/>
                </a:solidFill>
                <a:latin typeface="나눔스퀘어"/>
                <a:ea typeface="나눔스퀘어"/>
                <a:cs typeface="+mn-cs"/>
              </a:rPr>
              <a:t> 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/>
                <a:ea typeface="나눔스퀘어"/>
                <a:cs typeface="+mn-cs"/>
              </a:rPr>
              <a:t>것으로</a:t>
            </a:r>
            <a:r>
              <a:rPr lang="en-US" altLang="en-US" sz="1200" kern="1200" dirty="0">
                <a:solidFill>
                  <a:schemeClr val="bg1"/>
                </a:solidFill>
                <a:latin typeface="나눔스퀘어"/>
                <a:ea typeface="나눔스퀘어"/>
                <a:cs typeface="+mn-cs"/>
              </a:rPr>
              <a:t> 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/>
                <a:ea typeface="나눔스퀘어"/>
                <a:cs typeface="+mn-cs"/>
              </a:rPr>
              <a:t>보아</a:t>
            </a:r>
            <a:r>
              <a:rPr lang="en-US" altLang="ko-KR" sz="1200" kern="1200" dirty="0">
                <a:solidFill>
                  <a:schemeClr val="bg1"/>
                </a:solidFill>
                <a:latin typeface="나눔스퀘어"/>
                <a:ea typeface="나눔스퀘어"/>
                <a:cs typeface="+mn-cs"/>
              </a:rPr>
              <a:t>,</a:t>
            </a:r>
          </a:p>
          <a:p>
            <a:pPr algn="l"/>
            <a:r>
              <a:rPr lang="ko-KR" altLang="en-US" sz="1200" kern="1200" dirty="0">
                <a:solidFill>
                  <a:schemeClr val="bg1"/>
                </a:solidFill>
                <a:latin typeface="나눔스퀘어"/>
                <a:ea typeface="나눔스퀘어"/>
                <a:cs typeface="+mn-cs"/>
              </a:rPr>
              <a:t>‘사회적 거리두기’ 시행으로  공공 자전거 이용이 </a:t>
            </a:r>
            <a:r>
              <a:rPr lang="ko-KR" altLang="en-US" sz="1200" kern="1200" dirty="0">
                <a:solidFill>
                  <a:srgbClr val="930F2E"/>
                </a:solidFill>
                <a:latin typeface="나눔스퀘어"/>
                <a:ea typeface="나눔스퀘어"/>
                <a:cs typeface="+mn-cs"/>
              </a:rPr>
              <a:t>감소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/>
                <a:ea typeface="나눔스퀘어"/>
                <a:cs typeface="+mn-cs"/>
              </a:rPr>
              <a:t>한 것으로 판단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8F48EC-CFEA-40F0-A61D-562E412ED091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35565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공공 자전거 이용 건수는 </a:t>
            </a:r>
            <a:r>
              <a:rPr lang="en-US" altLang="ko-KR" dirty="0"/>
              <a:t>20</a:t>
            </a:r>
            <a:r>
              <a:rPr lang="ko-KR" altLang="en-US" dirty="0"/>
              <a:t>대가 가장 많은 것을 보아</a:t>
            </a:r>
            <a:r>
              <a:rPr lang="en-US" altLang="ko-KR" dirty="0"/>
              <a:t>, 20</a:t>
            </a:r>
            <a:r>
              <a:rPr lang="ko-KR" altLang="en-US" dirty="0"/>
              <a:t>대가 코로나의 영향을 가장 크게 받을 것이라고 추측한다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8F48EC-CFEA-40F0-A61D-562E412ED091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분석결과</a:t>
            </a:r>
            <a:r>
              <a:rPr lang="en-US" altLang="ko-KR" dirty="0"/>
              <a:t>, 2020</a:t>
            </a:r>
            <a:r>
              <a:rPr lang="ko-KR" altLang="en-US" dirty="0"/>
              <a:t>년 </a:t>
            </a:r>
            <a:r>
              <a:rPr lang="en-US" altLang="ko-KR" dirty="0"/>
              <a:t>8</a:t>
            </a:r>
            <a:r>
              <a:rPr lang="ko-KR" altLang="en-US" dirty="0"/>
              <a:t>월 이용건수가 급격히 감소할 당시 </a:t>
            </a:r>
            <a:r>
              <a:rPr lang="en-US" altLang="ko-KR" dirty="0"/>
              <a:t>20</a:t>
            </a:r>
            <a:r>
              <a:rPr lang="ko-KR" altLang="en-US" dirty="0"/>
              <a:t>대의 이용건수 감소율</a:t>
            </a:r>
            <a:r>
              <a:rPr lang="en-US" altLang="ko-KR" dirty="0"/>
              <a:t>&gt;30</a:t>
            </a:r>
            <a:r>
              <a:rPr lang="ko-KR" altLang="en-US" dirty="0"/>
              <a:t>대의 이용건수 감소율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 err="1"/>
              <a:t>따릉이</a:t>
            </a:r>
            <a:r>
              <a:rPr lang="ko-KR" altLang="en-US" dirty="0"/>
              <a:t> 이용자중 </a:t>
            </a:r>
            <a:r>
              <a:rPr lang="en-US" altLang="ko-KR" dirty="0"/>
              <a:t>20</a:t>
            </a:r>
            <a:r>
              <a:rPr lang="ko-KR" altLang="en-US" dirty="0"/>
              <a:t>대가 코로나의 영향을 가장 많이 받았다고 할 수 있다</a:t>
            </a:r>
            <a:r>
              <a:rPr lang="en-US" altLang="ko-KR" dirty="0"/>
              <a:t>. 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F2C26B-C012-41F1-B689-9151FED0EF28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33845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F2C26B-C012-41F1-B689-9151FED0EF28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89934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=&gt; </a:t>
            </a:r>
            <a:r>
              <a:rPr lang="ko-KR" altLang="en-US" dirty="0"/>
              <a:t>외부활동 감소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F2C26B-C012-41F1-B689-9151FED0EF28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05791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1_shape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제목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</p:txBody>
      </p:sp>
      <p:sp>
        <p:nvSpPr>
          <p:cNvPr id="4" name="layout1_shape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</a:t>
            </a:r>
            <a:r>
              <a:rPr lang="en-US" altLang="en-US"/>
              <a:t> </a:t>
            </a:r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부제목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</p:txBody>
      </p:sp>
      <p:sp>
        <p:nvSpPr>
          <p:cNvPr id="5" name="layout1_shape3"/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/>
          <a:p>
            <a:fld id="{FB30EDBD-1C2D-4C1E-B459-B60219FAB484}" type="datetimeFigureOut">
              <a:rPr lang="en-US" altLang="ko-KR"/>
              <a:t>10/8/2021</a:t>
            </a:fld>
            <a:endParaRPr/>
          </a:p>
        </p:txBody>
      </p:sp>
      <p:sp>
        <p:nvSpPr>
          <p:cNvPr id="6" name="layout1_shape4"/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" name="layout1_shape5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4BEDD84E-25D4-4983-8AA1-2863C96F08D9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10_shape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제목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</p:txBody>
      </p:sp>
      <p:sp>
        <p:nvSpPr>
          <p:cNvPr id="4" name="layout10_shape2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텍스트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  <a:p>
            <a:pPr lvl="1"/>
            <a:r>
              <a:rPr lang="ko-KR" altLang="en-US"/>
              <a:t>둘째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2"/>
            <a:r>
              <a:rPr lang="ko-KR" altLang="en-US"/>
              <a:t>셋째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3"/>
            <a:r>
              <a:rPr lang="ko-KR" altLang="en-US"/>
              <a:t>넷째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4"/>
            <a:r>
              <a:rPr lang="ko-KR" altLang="en-US"/>
              <a:t>다섯째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</p:txBody>
      </p:sp>
      <p:sp>
        <p:nvSpPr>
          <p:cNvPr id="5" name="layout10_shape3"/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/>
          <a:p>
            <a:fld id="{FB30EDBD-1C2D-4C1E-B459-B60219FAB484}" type="datetimeFigureOut">
              <a:rPr lang="en-US" altLang="ko-KR"/>
              <a:t>10/8/2021</a:t>
            </a:fld>
            <a:endParaRPr/>
          </a:p>
        </p:txBody>
      </p:sp>
      <p:sp>
        <p:nvSpPr>
          <p:cNvPr id="6" name="layout10_shape4"/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" name="layout10_shape5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4BEDD84E-25D4-4983-8AA1-2863C96F08D9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11_shape1"/>
          <p:cNvSpPr>
            <a:spLocks noGrp="1"/>
          </p:cNvSpPr>
          <p:nvPr>
            <p:ph type="title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제목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</p:txBody>
      </p:sp>
      <p:sp>
        <p:nvSpPr>
          <p:cNvPr id="4" name="layout11_shape2"/>
          <p:cNvSpPr>
            <a:spLocks noGrp="1"/>
          </p:cNvSpPr>
          <p:nvPr>
            <p:ph type="body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텍스트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  <a:p>
            <a:pPr lvl="1"/>
            <a:r>
              <a:rPr lang="ko-KR" altLang="en-US"/>
              <a:t>둘째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2"/>
            <a:r>
              <a:rPr lang="ko-KR" altLang="en-US"/>
              <a:t>셋째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3"/>
            <a:r>
              <a:rPr lang="ko-KR" altLang="en-US"/>
              <a:t>넷째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4"/>
            <a:r>
              <a:rPr lang="ko-KR" altLang="en-US"/>
              <a:t>다섯째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</p:txBody>
      </p:sp>
      <p:sp>
        <p:nvSpPr>
          <p:cNvPr id="5" name="layout11_shape3"/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/>
          <a:p>
            <a:fld id="{FB30EDBD-1C2D-4C1E-B459-B60219FAB484}" type="datetimeFigureOut">
              <a:rPr lang="en-US" altLang="ko-KR"/>
              <a:t>10/8/2021</a:t>
            </a:fld>
            <a:endParaRPr/>
          </a:p>
        </p:txBody>
      </p:sp>
      <p:sp>
        <p:nvSpPr>
          <p:cNvPr id="6" name="layout11_shape4"/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" name="layout11_shape5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4BEDD84E-25D4-4983-8AA1-2863C96F08D9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2_shape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lIns="91440" tIns="45720" rIns="91440" bIns="45720" anchor="ctr"/>
          <a:lstStyle/>
          <a:p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제목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</p:txBody>
      </p:sp>
      <p:sp>
        <p:nvSpPr>
          <p:cNvPr id="4" name="layout2_shape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lIns="91440" tIns="45720" rIns="91440" bIns="45720"/>
          <a:lstStyle/>
          <a:p>
            <a:pPr lvl="0"/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텍스트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  <a:p>
            <a:pPr lvl="1"/>
            <a:r>
              <a:rPr lang="ko-KR" altLang="en-US"/>
              <a:t>둘째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2"/>
            <a:r>
              <a:rPr lang="ko-KR" altLang="en-US"/>
              <a:t>셋째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3"/>
            <a:r>
              <a:rPr lang="ko-KR" altLang="en-US"/>
              <a:t>넷째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4"/>
            <a:r>
              <a:rPr lang="ko-KR" altLang="en-US"/>
              <a:t>다섯째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</p:txBody>
      </p:sp>
      <p:sp>
        <p:nvSpPr>
          <p:cNvPr id="5" name="layout2_shape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fld id="{FB30EDBD-1C2D-4C1E-B459-B60219FAB484}" type="datetimeFigureOut">
              <a:rPr lang="en-US" altLang="ko-KR" sz="1200">
                <a:solidFill>
                  <a:schemeClr val="tx1">
                    <a:tint val="75000"/>
                  </a:schemeClr>
                </a:solidFill>
              </a:rPr>
              <a:t>10/8/2021</a:t>
            </a:fld>
            <a:endParaRPr sz="120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6" name="layout2_shape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ctr"/>
            <a:endParaRPr sz="120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7" name="layout2_shape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/>
            <a:fld id="{4BEDD84E-25D4-4983-8AA1-2863C96F08D9}" type="slidenum">
              <a:rPr lang="ko-KR" sz="1200">
                <a:solidFill>
                  <a:schemeClr val="tx1">
                    <a:tint val="75000"/>
                  </a:schemeClr>
                </a:solidFill>
              </a:rPr>
              <a:t>‹#›</a:t>
            </a:fld>
            <a:endParaRPr sz="1200">
              <a:solidFill>
                <a:schemeClr val="tx1">
                  <a:tint val="75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3_shape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제목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</p:txBody>
      </p:sp>
      <p:sp>
        <p:nvSpPr>
          <p:cNvPr id="4" name="layout3_shape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텍스트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</p:txBody>
      </p:sp>
      <p:sp>
        <p:nvSpPr>
          <p:cNvPr id="5" name="layout3_shape3"/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/>
          <a:p>
            <a:fld id="{FB30EDBD-1C2D-4C1E-B459-B60219FAB484}" type="datetimeFigureOut">
              <a:rPr lang="en-US" altLang="ko-KR"/>
              <a:t>10/8/2021</a:t>
            </a:fld>
            <a:endParaRPr/>
          </a:p>
        </p:txBody>
      </p:sp>
      <p:sp>
        <p:nvSpPr>
          <p:cNvPr id="6" name="layout3_shape4"/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" name="layout3_shape5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4BEDD84E-25D4-4983-8AA1-2863C96F08D9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4_shape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제목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</p:txBody>
      </p:sp>
      <p:sp>
        <p:nvSpPr>
          <p:cNvPr id="4" name="layout4_shape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텍스트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  <a:p>
            <a:pPr lvl="1"/>
            <a:r>
              <a:rPr lang="ko-KR" altLang="en-US"/>
              <a:t>둘째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2"/>
            <a:r>
              <a:rPr lang="ko-KR" altLang="en-US"/>
              <a:t>셋째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3"/>
            <a:r>
              <a:rPr lang="ko-KR" altLang="en-US"/>
              <a:t>넷째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4"/>
            <a:r>
              <a:rPr lang="ko-KR" altLang="en-US"/>
              <a:t>다섯째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</p:txBody>
      </p:sp>
      <p:sp>
        <p:nvSpPr>
          <p:cNvPr id="5" name="layout4_shape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텍스트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  <a:p>
            <a:pPr lvl="1"/>
            <a:r>
              <a:rPr lang="ko-KR" altLang="en-US"/>
              <a:t>둘째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2"/>
            <a:r>
              <a:rPr lang="ko-KR" altLang="en-US"/>
              <a:t>셋째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3"/>
            <a:r>
              <a:rPr lang="ko-KR" altLang="en-US"/>
              <a:t>넷째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4"/>
            <a:r>
              <a:rPr lang="ko-KR" altLang="en-US"/>
              <a:t>다섯째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</p:txBody>
      </p:sp>
      <p:sp>
        <p:nvSpPr>
          <p:cNvPr id="6" name="layout4_shape4"/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/>
          <a:p>
            <a:fld id="{FB30EDBD-1C2D-4C1E-B459-B60219FAB484}" type="datetimeFigureOut">
              <a:rPr lang="en-US" altLang="ko-KR"/>
              <a:t>10/8/2021</a:t>
            </a:fld>
            <a:endParaRPr/>
          </a:p>
        </p:txBody>
      </p:sp>
      <p:sp>
        <p:nvSpPr>
          <p:cNvPr id="7" name="layout4_shape5"/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8" name="layout4_shape6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4BEDD84E-25D4-4983-8AA1-2863C96F08D9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5_shape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제목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</p:txBody>
      </p:sp>
      <p:sp>
        <p:nvSpPr>
          <p:cNvPr id="4" name="layout5_shape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텍스트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</p:txBody>
      </p:sp>
      <p:sp>
        <p:nvSpPr>
          <p:cNvPr id="5" name="layout5_shape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텍스트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  <a:p>
            <a:pPr lvl="1"/>
            <a:r>
              <a:rPr lang="ko-KR" altLang="en-US"/>
              <a:t>둘째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2"/>
            <a:r>
              <a:rPr lang="ko-KR" altLang="en-US"/>
              <a:t>셋째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3"/>
            <a:r>
              <a:rPr lang="ko-KR" altLang="en-US"/>
              <a:t>넷째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4"/>
            <a:r>
              <a:rPr lang="ko-KR" altLang="en-US"/>
              <a:t>다섯째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</p:txBody>
      </p:sp>
      <p:sp>
        <p:nvSpPr>
          <p:cNvPr id="6" name="layout5_shape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텍스트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</p:txBody>
      </p:sp>
      <p:sp>
        <p:nvSpPr>
          <p:cNvPr id="7" name="layout5_shape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텍스트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  <a:p>
            <a:pPr lvl="1"/>
            <a:r>
              <a:rPr lang="ko-KR" altLang="en-US"/>
              <a:t>둘째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2"/>
            <a:r>
              <a:rPr lang="ko-KR" altLang="en-US"/>
              <a:t>셋째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3"/>
            <a:r>
              <a:rPr lang="ko-KR" altLang="en-US"/>
              <a:t>넷째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4"/>
            <a:r>
              <a:rPr lang="ko-KR" altLang="en-US"/>
              <a:t>다섯째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</p:txBody>
      </p:sp>
      <p:sp>
        <p:nvSpPr>
          <p:cNvPr id="8" name="layout5_shape6"/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/>
          <a:p>
            <a:fld id="{FB30EDBD-1C2D-4C1E-B459-B60219FAB484}" type="datetimeFigureOut">
              <a:rPr lang="en-US" altLang="ko-KR"/>
              <a:t>10/8/2021</a:t>
            </a:fld>
            <a:endParaRPr/>
          </a:p>
        </p:txBody>
      </p:sp>
      <p:sp>
        <p:nvSpPr>
          <p:cNvPr id="9" name="layout5_shape7"/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0" name="layout5_shape8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4BEDD84E-25D4-4983-8AA1-2863C96F08D9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6_shape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제목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</p:txBody>
      </p:sp>
      <p:sp>
        <p:nvSpPr>
          <p:cNvPr id="4" name="layout6_shape2"/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/>
          <a:p>
            <a:fld id="{FB30EDBD-1C2D-4C1E-B459-B60219FAB484}" type="datetimeFigureOut">
              <a:rPr lang="en-US" altLang="ko-KR"/>
              <a:t>10/8/2021</a:t>
            </a:fld>
            <a:endParaRPr/>
          </a:p>
        </p:txBody>
      </p:sp>
      <p:sp>
        <p:nvSpPr>
          <p:cNvPr id="5" name="layout6_shape3"/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" name="layout6_shape4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4BEDD84E-25D4-4983-8AA1-2863C96F08D9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7_shape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fld id="{FB30EDBD-1C2D-4C1E-B459-B60219FAB484}" type="datetimeFigureOut">
              <a:rPr lang="en-US" altLang="ko-KR" sz="1200">
                <a:solidFill>
                  <a:schemeClr val="tx1">
                    <a:tint val="75000"/>
                  </a:schemeClr>
                </a:solidFill>
              </a:rPr>
              <a:t>10/8/2021</a:t>
            </a:fld>
            <a:endParaRPr sz="120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4" name="layout7_shape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ctr"/>
            <a:endParaRPr sz="120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5" name="layout7_shape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/>
            <a:fld id="{4BEDD84E-25D4-4983-8AA1-2863C96F08D9}" type="slidenum">
              <a:rPr lang="ko-KR" sz="1200">
                <a:solidFill>
                  <a:schemeClr val="tx1">
                    <a:tint val="75000"/>
                  </a:schemeClr>
                </a:solidFill>
              </a:rPr>
              <a:t>‹#›</a:t>
            </a:fld>
            <a:endParaRPr sz="1200">
              <a:solidFill>
                <a:schemeClr val="tx1">
                  <a:tint val="75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8_shape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제목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</p:txBody>
      </p:sp>
      <p:sp>
        <p:nvSpPr>
          <p:cNvPr id="4" name="layout8_shape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텍스트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  <a:p>
            <a:pPr lvl="1"/>
            <a:r>
              <a:rPr lang="ko-KR" altLang="en-US"/>
              <a:t>둘째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2"/>
            <a:r>
              <a:rPr lang="ko-KR" altLang="en-US"/>
              <a:t>셋째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3"/>
            <a:r>
              <a:rPr lang="ko-KR" altLang="en-US"/>
              <a:t>넷째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4"/>
            <a:r>
              <a:rPr lang="ko-KR" altLang="en-US"/>
              <a:t>다섯째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</p:txBody>
      </p:sp>
      <p:sp>
        <p:nvSpPr>
          <p:cNvPr id="5" name="layout8_shape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텍스트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</p:txBody>
      </p:sp>
      <p:sp>
        <p:nvSpPr>
          <p:cNvPr id="6" name="layout8_shape4"/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/>
          <a:p>
            <a:fld id="{FB30EDBD-1C2D-4C1E-B459-B60219FAB484}" type="datetimeFigureOut">
              <a:rPr lang="en-US" altLang="ko-KR"/>
              <a:t>10/8/2021</a:t>
            </a:fld>
            <a:endParaRPr/>
          </a:p>
        </p:txBody>
      </p:sp>
      <p:sp>
        <p:nvSpPr>
          <p:cNvPr id="7" name="layout8_shape5"/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8" name="layout8_shape6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4BEDD84E-25D4-4983-8AA1-2863C96F08D9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9_shape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제목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</p:txBody>
      </p:sp>
      <p:sp>
        <p:nvSpPr>
          <p:cNvPr id="4" name="layout9_shape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/>
          </a:p>
        </p:txBody>
      </p:sp>
      <p:sp>
        <p:nvSpPr>
          <p:cNvPr id="5" name="layout9_shape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텍스트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</p:txBody>
      </p:sp>
      <p:sp>
        <p:nvSpPr>
          <p:cNvPr id="6" name="layout9_shape4"/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/>
          <a:p>
            <a:fld id="{FB30EDBD-1C2D-4C1E-B459-B60219FAB484}" type="datetimeFigureOut">
              <a:rPr lang="en-US" altLang="ko-KR"/>
              <a:t>10/8/2021</a:t>
            </a:fld>
            <a:endParaRPr/>
          </a:p>
        </p:txBody>
      </p:sp>
      <p:sp>
        <p:nvSpPr>
          <p:cNvPr id="7" name="layout9_shape5"/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8" name="layout9_shape6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4BEDD84E-25D4-4983-8AA1-2863C96F08D9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ster1_shape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lIns="91440" tIns="45720" rIns="91440" bIns="45720" anchor="ctr"/>
          <a:lstStyle/>
          <a:p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제목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</p:txBody>
      </p:sp>
      <p:sp>
        <p:nvSpPr>
          <p:cNvPr id="4" name="master1_shape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lIns="91440" tIns="45720" rIns="91440" bIns="45720"/>
          <a:lstStyle/>
          <a:p>
            <a:pPr lvl="0"/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텍스트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  <a:p>
            <a:pPr lvl="1"/>
            <a:r>
              <a:rPr lang="ko-KR" altLang="en-US"/>
              <a:t>둘째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2"/>
            <a:r>
              <a:rPr lang="ko-KR" altLang="en-US"/>
              <a:t>셋째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3"/>
            <a:r>
              <a:rPr lang="ko-KR" altLang="en-US"/>
              <a:t>넷째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4"/>
            <a:r>
              <a:rPr lang="ko-KR" altLang="en-US"/>
              <a:t>다섯째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</p:txBody>
      </p:sp>
      <p:sp>
        <p:nvSpPr>
          <p:cNvPr id="5" name="master1_shape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fld id="{FB30EDBD-1C2D-4C1E-B459-B60219FAB484}" type="datetimeFigureOut">
              <a:rPr lang="en-US" altLang="ko-KR" sz="1200">
                <a:solidFill>
                  <a:schemeClr val="tx1">
                    <a:tint val="75000"/>
                  </a:schemeClr>
                </a:solidFill>
              </a:rPr>
              <a:t>10/8/2021</a:t>
            </a:fld>
            <a:endParaRPr sz="120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6" name="master1_shape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ctr"/>
            <a:endParaRPr sz="120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7" name="master1_shape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/>
            <a:fld id="{4BEDD84E-25D4-4983-8AA1-2863C96F08D9}" type="slidenum">
              <a:rPr lang="ko-KR" sz="1200">
                <a:solidFill>
                  <a:schemeClr val="tx1">
                    <a:tint val="75000"/>
                  </a:schemeClr>
                </a:solidFill>
              </a:rPr>
              <a:t>‹#›</a:t>
            </a:fld>
            <a:endParaRPr sz="1200">
              <a:solidFill>
                <a:schemeClr val="tx1">
                  <a:tint val="75000"/>
                </a:scheme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txStyles>
    <p:titleStyle>
      <a:lvl1pPr algn="l" defTabSz="914400" latinLnBrk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latinLnBrk="1">
        <a:lnSpc>
          <a:spcPct val="90000"/>
        </a:lnSpc>
        <a:spcBef>
          <a:spcPts val="1000"/>
        </a:spcBef>
        <a:buFont typeface="Arial" pitchFamily="2" charset="2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latinLnBrk="1">
        <a:lnSpc>
          <a:spcPct val="90000"/>
        </a:lnSpc>
        <a:spcBef>
          <a:spcPts val="500"/>
        </a:spcBef>
        <a:buFont typeface="Arial" pitchFamily="2" charset="2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latinLnBrk="1">
        <a:lnSpc>
          <a:spcPct val="90000"/>
        </a:lnSpc>
        <a:spcBef>
          <a:spcPts val="500"/>
        </a:spcBef>
        <a:buFont typeface="Arial" pitchFamily="2" charset="2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latinLnBrk="1">
        <a:lnSpc>
          <a:spcPct val="90000"/>
        </a:lnSpc>
        <a:spcBef>
          <a:spcPts val="500"/>
        </a:spcBef>
        <a:buFont typeface="Arial" pitchFamily="2" charset="2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latinLnBrk="1">
        <a:lnSpc>
          <a:spcPct val="90000"/>
        </a:lnSpc>
        <a:spcBef>
          <a:spcPts val="500"/>
        </a:spcBef>
        <a:buFont typeface="Arial" pitchFamily="2" charset="2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latinLnBrk="1">
        <a:lnSpc>
          <a:spcPct val="90000"/>
        </a:lnSpc>
        <a:spcBef>
          <a:spcPts val="500"/>
        </a:spcBef>
        <a:buFont typeface="Arial" pitchFamily="2" charset="2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latinLnBrk="1">
        <a:lnSpc>
          <a:spcPct val="90000"/>
        </a:lnSpc>
        <a:spcBef>
          <a:spcPts val="500"/>
        </a:spcBef>
        <a:buFont typeface="Arial" pitchFamily="2" charset="2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latinLnBrk="1">
        <a:lnSpc>
          <a:spcPct val="90000"/>
        </a:lnSpc>
        <a:spcBef>
          <a:spcPts val="500"/>
        </a:spcBef>
        <a:buFont typeface="Arial" pitchFamily="2" charset="2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latinLnBrk="1">
        <a:lnSpc>
          <a:spcPct val="90000"/>
        </a:lnSpc>
        <a:spcBef>
          <a:spcPts val="500"/>
        </a:spcBef>
        <a:buFont typeface="Arial" pitchFamily="2" charset="2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jp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.png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7" Type="http://schemas.microsoft.com/office/2007/relationships/hdphoto" Target="../media/hdphoto1.wdp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13.png"/><Relationship Id="rId4" Type="http://schemas.openxmlformats.org/officeDocument/2006/relationships/image" Target="../media/image6.jpe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 descr="MEDI:GATE NEWS : 코로나19 1년이 지났는데…선별진료소 운영 법적 근거 없어 애매한 손실보상 기준">
            <a:extLst>
              <a:ext uri="{FF2B5EF4-FFF2-40B4-BE49-F238E27FC236}">
                <a16:creationId xmlns:a16="http://schemas.microsoft.com/office/drawing/2014/main" id="{2752278D-6B9D-4108-B546-EEBCAE5BFC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41" b="7841"/>
          <a:stretch/>
        </p:blipFill>
        <p:spPr bwMode="auto">
          <a:xfrm>
            <a:off x="1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D0CAEBFC-1DAD-4620-9088-84FA984868B7}"/>
              </a:ext>
            </a:extLst>
          </p:cNvPr>
          <p:cNvSpPr/>
          <p:nvPr/>
        </p:nvSpPr>
        <p:spPr>
          <a:xfrm>
            <a:off x="-3418" y="-27384"/>
            <a:ext cx="12195417" cy="6885384"/>
          </a:xfrm>
          <a:prstGeom prst="rect">
            <a:avLst/>
          </a:prstGeom>
          <a:solidFill>
            <a:srgbClr val="1A1A1C">
              <a:alpha val="9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slide1_picture1" descr="AI Can Help Scientists Find a Covid-19 Vaccine | WIRED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1278" b="68889" l="18417" r="80958">
                        <a14:foregroundMark x1="20167" y1="45500" x2="21667" y2="46333"/>
                        <a14:foregroundMark x1="18792" y1="55444" x2="18792" y2="55444"/>
                        <a14:foregroundMark x1="18417" y1="51111" x2="18417" y2="51111"/>
                        <a14:foregroundMark x1="56583" y1="46222" x2="67875" y2="50222"/>
                        <a14:foregroundMark x1="78750" y1="45722" x2="78750" y2="45722"/>
                        <a14:foregroundMark x1="80958" y1="45222" x2="80958" y2="45222"/>
                        <a14:foregroundMark x1="58167" y1="61556" x2="58167" y2="61556"/>
                        <a14:backgroundMark x1="29917" y1="34389" x2="29917" y2="34389"/>
                        <a14:backgroundMark x1="39000" y1="37500" x2="39000" y2="37500"/>
                        <a14:backgroundMark x1="21500" y1="42500" x2="21500" y2="42500"/>
                        <a14:backgroundMark x1="37500" y1="63944" x2="37500" y2="63944"/>
                        <a14:backgroundMark x1="40208" y1="60944" x2="40208" y2="60944"/>
                        <a14:backgroundMark x1="54625" y1="51722" x2="54625" y2="51722"/>
                        <a14:backgroundMark x1="57583" y1="38778" x2="57583" y2="38778"/>
                        <a14:backgroundMark x1="19833" y1="53722" x2="19833" y2="53722"/>
                        <a14:backgroundMark x1="34042" y1="65833" x2="34042" y2="65833"/>
                      </a14:backgroundRemoval>
                    </a14:imgEffect>
                  </a14:imgLayer>
                </a14:imgProps>
              </a:ext>
            </a:extLst>
          </a:blip>
          <a:srcRect l="15800" t="26589" r="15472" b="26383"/>
          <a:stretch>
            <a:fillRect/>
          </a:stretch>
        </p:blipFill>
        <p:spPr>
          <a:xfrm>
            <a:off x="7552231" y="2636912"/>
            <a:ext cx="3086924" cy="1584176"/>
          </a:xfrm>
          <a:prstGeom prst="rect">
            <a:avLst/>
          </a:prstGeom>
          <a:noFill/>
        </p:spPr>
      </p:pic>
      <p:sp>
        <p:nvSpPr>
          <p:cNvPr id="4" name="slide1_shape1"/>
          <p:cNvSpPr/>
          <p:nvPr/>
        </p:nvSpPr>
        <p:spPr>
          <a:xfrm>
            <a:off x="2265288" y="3167390"/>
            <a:ext cx="491083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defTabSz="914400" latinLnBrk="1"/>
            <a:r>
              <a:rPr lang="ko-KR" altLang="en-US" sz="28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코로나</a:t>
            </a:r>
            <a:r>
              <a:rPr lang="en-US" altLang="ko-KR" sz="28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19</a:t>
            </a:r>
            <a:r>
              <a:rPr lang="ko-KR" altLang="en-US" sz="28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</a:t>
            </a:r>
            <a:r>
              <a:rPr lang="en-US" altLang="en-US" sz="28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8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따른</a:t>
            </a:r>
            <a:r>
              <a:rPr lang="en-US" altLang="en-US" sz="28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8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생활</a:t>
            </a:r>
            <a:r>
              <a:rPr lang="en-US" altLang="en-US" sz="28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8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양상</a:t>
            </a:r>
            <a:r>
              <a:rPr lang="en-US" altLang="en-US" sz="28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8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변화</a:t>
            </a:r>
          </a:p>
        </p:txBody>
      </p:sp>
      <p:sp>
        <p:nvSpPr>
          <p:cNvPr id="6" name="slide1_shape1">
            <a:extLst>
              <a:ext uri="{FF2B5EF4-FFF2-40B4-BE49-F238E27FC236}">
                <a16:creationId xmlns:a16="http://schemas.microsoft.com/office/drawing/2014/main" id="{94388478-0BCD-4B61-A037-D38771146C30}"/>
              </a:ext>
            </a:extLst>
          </p:cNvPr>
          <p:cNvSpPr/>
          <p:nvPr/>
        </p:nvSpPr>
        <p:spPr>
          <a:xfrm>
            <a:off x="9582864" y="5945125"/>
            <a:ext cx="237626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defTabSz="914400" latinLnBrk="1"/>
            <a:r>
              <a:rPr lang="en-US" altLang="ko-KR" sz="20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211008 </a:t>
            </a:r>
            <a:r>
              <a:rPr lang="ko-KR" altLang="en-US" sz="20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스파게티팀</a:t>
            </a:r>
          </a:p>
        </p:txBody>
      </p:sp>
      <p:sp>
        <p:nvSpPr>
          <p:cNvPr id="7" name="slide1_shape1">
            <a:extLst>
              <a:ext uri="{FF2B5EF4-FFF2-40B4-BE49-F238E27FC236}">
                <a16:creationId xmlns:a16="http://schemas.microsoft.com/office/drawing/2014/main" id="{02AF12D1-6113-44B7-8075-71920077E8A0}"/>
              </a:ext>
            </a:extLst>
          </p:cNvPr>
          <p:cNvSpPr/>
          <p:nvPr/>
        </p:nvSpPr>
        <p:spPr>
          <a:xfrm>
            <a:off x="9613344" y="6275941"/>
            <a:ext cx="237626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defTabSz="914400" latinLnBrk="1"/>
            <a:r>
              <a:rPr lang="ko-KR" altLang="en-US" sz="1400" kern="12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김범중</a:t>
            </a:r>
            <a:r>
              <a:rPr lang="ko-KR" altLang="en-US" sz="14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정진우 </a:t>
            </a:r>
            <a:r>
              <a:rPr lang="ko-KR" altLang="en-US" sz="1400" kern="12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가채원</a:t>
            </a:r>
            <a:r>
              <a:rPr lang="ko-KR" altLang="en-US" sz="14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kern="12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윤진훈</a:t>
            </a:r>
            <a:endParaRPr lang="ko-KR" altLang="en-US" sz="1400" kern="1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863B0E0-98B7-439E-ADF6-5E85DC6601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1304" y="5958348"/>
            <a:ext cx="1141080" cy="63900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서울지하철노선도 보기">
            <a:extLst>
              <a:ext uri="{FF2B5EF4-FFF2-40B4-BE49-F238E27FC236}">
                <a16:creationId xmlns:a16="http://schemas.microsoft.com/office/drawing/2014/main" id="{1E30A1C6-48B8-4DA7-A243-35447CC86B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31" b="17199"/>
          <a:stretch/>
        </p:blipFill>
        <p:spPr bwMode="auto">
          <a:xfrm>
            <a:off x="0" y="0"/>
            <a:ext cx="12191998" cy="6857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141E7E25-DE52-44EC-AB0F-D04A9BA4DD7C}"/>
              </a:ext>
            </a:extLst>
          </p:cNvPr>
          <p:cNvSpPr/>
          <p:nvPr/>
        </p:nvSpPr>
        <p:spPr>
          <a:xfrm>
            <a:off x="0" y="-1"/>
            <a:ext cx="12191998" cy="6857999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9623C68-1173-43C6-9A44-63006EECACC9}"/>
              </a:ext>
            </a:extLst>
          </p:cNvPr>
          <p:cNvSpPr/>
          <p:nvPr/>
        </p:nvSpPr>
        <p:spPr>
          <a:xfrm>
            <a:off x="2" y="-2"/>
            <a:ext cx="6095998" cy="6857999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slide10_shape1"/>
          <p:cNvSpPr/>
          <p:nvPr/>
        </p:nvSpPr>
        <p:spPr>
          <a:xfrm>
            <a:off x="2543945" y="2420888"/>
            <a:ext cx="100811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algn="l" defTabSz="914400" latinLnBrk="1"/>
            <a:r>
              <a:rPr lang="en-US" altLang="ko-KR" sz="32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2-2</a:t>
            </a:r>
            <a:endParaRPr sz="3200" kern="1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slide10_shape1">
            <a:extLst>
              <a:ext uri="{FF2B5EF4-FFF2-40B4-BE49-F238E27FC236}">
                <a16:creationId xmlns:a16="http://schemas.microsoft.com/office/drawing/2014/main" id="{F6627832-4B1A-4799-9899-BB3B9C132395}"/>
              </a:ext>
            </a:extLst>
          </p:cNvPr>
          <p:cNvSpPr/>
          <p:nvPr/>
        </p:nvSpPr>
        <p:spPr>
          <a:xfrm>
            <a:off x="551384" y="3242948"/>
            <a:ext cx="5400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algn="l" defTabSz="914400" latinLnBrk="1"/>
            <a:r>
              <a:rPr lang="ko-KR" altLang="en-US" sz="24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코로나</a:t>
            </a:r>
            <a:r>
              <a:rPr lang="en-US" altLang="en-US" sz="24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kern="12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확진자</a:t>
            </a:r>
            <a:r>
              <a:rPr lang="en-US" altLang="en-US" sz="24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변화와 </a:t>
            </a:r>
            <a:r>
              <a:rPr lang="ko-KR" altLang="en-US" sz="24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지하철</a:t>
            </a:r>
            <a:r>
              <a:rPr lang="en-US" altLang="en-US" sz="24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승객 수</a:t>
            </a:r>
            <a:r>
              <a:rPr lang="en-US" altLang="en-US" sz="24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변화</a:t>
            </a:r>
            <a:endParaRPr sz="2400" kern="1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slide7_shape1">
            <a:extLst>
              <a:ext uri="{FF2B5EF4-FFF2-40B4-BE49-F238E27FC236}">
                <a16:creationId xmlns:a16="http://schemas.microsoft.com/office/drawing/2014/main" id="{0E43FA83-F9FF-4475-A877-9F850A3E6696}"/>
              </a:ext>
            </a:extLst>
          </p:cNvPr>
          <p:cNvSpPr/>
          <p:nvPr/>
        </p:nvSpPr>
        <p:spPr>
          <a:xfrm>
            <a:off x="4079777" y="6468926"/>
            <a:ext cx="198674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algn="l" defTabSz="914400" latinLnBrk="1"/>
            <a:r>
              <a:rPr lang="ko-KR" altLang="en-US" sz="1200" kern="1200" dirty="0">
                <a:solidFill>
                  <a:schemeClr val="bg1"/>
                </a:solidFill>
                <a:latin typeface="나눔스퀘어"/>
                <a:ea typeface="나눔스퀘어"/>
                <a:cs typeface="+mn-cs"/>
              </a:rPr>
              <a:t>출처</a:t>
            </a:r>
            <a:r>
              <a:rPr lang="en-US" altLang="ko-KR" sz="1200" kern="1200" dirty="0">
                <a:solidFill>
                  <a:schemeClr val="bg1"/>
                </a:solidFill>
                <a:latin typeface="나눔스퀘어"/>
                <a:ea typeface="나눔스퀘어"/>
                <a:cs typeface="+mn-cs"/>
              </a:rPr>
              <a:t>: </a:t>
            </a:r>
            <a:r>
              <a:rPr lang="en-US" altLang="ko-KR" sz="1200" dirty="0">
                <a:solidFill>
                  <a:schemeClr val="bg1"/>
                </a:solidFill>
                <a:latin typeface="나눔스퀘어"/>
                <a:ea typeface="나눔스퀘어"/>
              </a:rPr>
              <a:t>KOSIS </a:t>
            </a:r>
            <a:r>
              <a:rPr lang="ko-KR" altLang="en-US" sz="1200" dirty="0" err="1">
                <a:solidFill>
                  <a:schemeClr val="bg1"/>
                </a:solidFill>
                <a:latin typeface="나눔스퀘어"/>
                <a:ea typeface="나눔스퀘어"/>
              </a:rPr>
              <a:t>국가통계포털</a:t>
            </a:r>
            <a:endParaRPr sz="1200" kern="1200" dirty="0">
              <a:solidFill>
                <a:schemeClr val="bg1"/>
              </a:solidFill>
              <a:latin typeface="나눔스퀘어"/>
              <a:ea typeface="나눔스퀘어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063194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lide10_picture1" descr="AI Can Help Scientists Find a Covid-19 Vaccine | WIRED"/>
          <p:cNvPicPr>
            <a:picLocks noChangeAspect="1"/>
          </p:cNvPicPr>
          <p:nvPr/>
        </p:nvPicPr>
        <p:blipFill>
          <a:blip r:embed="rId3" cstate="print"/>
          <a:srcRect l="15800" t="26589" r="15472" b="26383"/>
          <a:stretch>
            <a:fillRect/>
          </a:stretch>
        </p:blipFill>
        <p:spPr>
          <a:xfrm>
            <a:off x="119336" y="249848"/>
            <a:ext cx="1231262" cy="631870"/>
          </a:xfrm>
          <a:prstGeom prst="rect">
            <a:avLst/>
          </a:prstGeom>
          <a:noFill/>
        </p:spPr>
      </p:pic>
      <p:sp>
        <p:nvSpPr>
          <p:cNvPr id="5" name="slide10_shape2"/>
          <p:cNvSpPr/>
          <p:nvPr/>
        </p:nvSpPr>
        <p:spPr>
          <a:xfrm>
            <a:off x="9840416" y="6468925"/>
            <a:ext cx="194421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ko-KR" sz="1200" kern="1200" dirty="0">
                <a:solidFill>
                  <a:schemeClr val="bg1">
                    <a:alpha val="100000"/>
                  </a:schemeClr>
                </a:solidFill>
                <a:latin typeface="+mn-lt"/>
                <a:ea typeface="+mn-cs"/>
                <a:cs typeface="+mn-cs"/>
              </a:rPr>
              <a:t>출처</a:t>
            </a:r>
            <a:r>
              <a:rPr lang="en-US" altLang="ko-KR" sz="1200" kern="1200" dirty="0">
                <a:solidFill>
                  <a:schemeClr val="bg1">
                    <a:alpha val="100000"/>
                  </a:schemeClr>
                </a:solidFill>
                <a:latin typeface="+mn-cs"/>
                <a:ea typeface="+mn-ea"/>
                <a:cs typeface="+mn-cs"/>
              </a:rPr>
              <a:t>: </a:t>
            </a:r>
            <a:r>
              <a:rPr lang="en-US" altLang="ko-KR" sz="1200" dirty="0">
                <a:solidFill>
                  <a:schemeClr val="bg1"/>
                </a:solidFill>
                <a:latin typeface="나눔스퀘어"/>
                <a:ea typeface="나눔스퀘어"/>
              </a:rPr>
              <a:t> KOSIS </a:t>
            </a:r>
            <a:r>
              <a:rPr lang="ko-KR" altLang="en-US" sz="1200" dirty="0" err="1">
                <a:solidFill>
                  <a:schemeClr val="bg1"/>
                </a:solidFill>
                <a:latin typeface="나눔스퀘어"/>
                <a:ea typeface="나눔스퀘어"/>
              </a:rPr>
              <a:t>국가통계포털</a:t>
            </a:r>
            <a:endParaRPr lang="ko-KR" altLang="ko-KR" sz="1200" kern="1200" dirty="0">
              <a:solidFill>
                <a:schemeClr val="bg1">
                  <a:alpha val="100000"/>
                </a:schemeClr>
              </a:solidFill>
              <a:latin typeface="+mn-lt"/>
              <a:ea typeface="+mn-cs"/>
              <a:cs typeface="+mn-cs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C23CCE4C-2046-465A-BAF2-8FFD68760EB4}"/>
              </a:ext>
            </a:extLst>
          </p:cNvPr>
          <p:cNvGrpSpPr/>
          <p:nvPr/>
        </p:nvGrpSpPr>
        <p:grpSpPr>
          <a:xfrm>
            <a:off x="2495600" y="2492896"/>
            <a:ext cx="7200800" cy="3646154"/>
            <a:chOff x="2323663" y="2132856"/>
            <a:chExt cx="7544674" cy="4078202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CB47A4B8-EF46-480D-A00F-2CFCD4B2CA5E}"/>
                </a:ext>
              </a:extLst>
            </p:cNvPr>
            <p:cNvGrpSpPr/>
            <p:nvPr/>
          </p:nvGrpSpPr>
          <p:grpSpPr>
            <a:xfrm>
              <a:off x="2323663" y="2132856"/>
              <a:ext cx="7544674" cy="4078202"/>
              <a:chOff x="2323663" y="2132856"/>
              <a:chExt cx="7544674" cy="4078202"/>
            </a:xfrm>
          </p:grpSpPr>
          <p:pic>
            <p:nvPicPr>
              <p:cNvPr id="6" name="slide10_picture2" descr="이미지"/>
              <p:cNvPicPr>
                <a:picLocks noChangeAspect="1"/>
              </p:cNvPicPr>
              <p:nvPr/>
            </p:nvPicPr>
            <p:blipFill rotWithShape="1">
              <a:blip r:embed="rId4" cstate="print"/>
              <a:srcRect l="2481" t="3344" r="5720" b="4375"/>
              <a:stretch/>
            </p:blipFill>
            <p:spPr>
              <a:xfrm>
                <a:off x="2323663" y="2132856"/>
                <a:ext cx="7544674" cy="4078202"/>
              </a:xfrm>
              <a:prstGeom prst="rect">
                <a:avLst/>
              </a:prstGeom>
            </p:spPr>
          </p:pic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7FADEE00-9C8F-405C-8798-ABD5B51E6FBC}"/>
                  </a:ext>
                </a:extLst>
              </p:cNvPr>
              <p:cNvSpPr/>
              <p:nvPr/>
            </p:nvSpPr>
            <p:spPr>
              <a:xfrm>
                <a:off x="4042493" y="3356992"/>
                <a:ext cx="360040" cy="360040"/>
              </a:xfrm>
              <a:prstGeom prst="ellipse">
                <a:avLst/>
              </a:prstGeom>
              <a:solidFill>
                <a:schemeClr val="bg1">
                  <a:alpha val="4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DF2BCBAC-355C-4009-9813-960E94D6728C}"/>
                  </a:ext>
                </a:extLst>
              </p:cNvPr>
              <p:cNvSpPr/>
              <p:nvPr/>
            </p:nvSpPr>
            <p:spPr>
              <a:xfrm>
                <a:off x="2823038" y="2996952"/>
                <a:ext cx="360040" cy="360040"/>
              </a:xfrm>
              <a:prstGeom prst="ellipse">
                <a:avLst/>
              </a:prstGeom>
              <a:solidFill>
                <a:schemeClr val="bg1">
                  <a:alpha val="4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96DADFD9-BD90-4F25-B5B8-5C6978CE1860}"/>
                  </a:ext>
                </a:extLst>
              </p:cNvPr>
              <p:cNvSpPr/>
              <p:nvPr/>
            </p:nvSpPr>
            <p:spPr>
              <a:xfrm>
                <a:off x="5277630" y="2839792"/>
                <a:ext cx="360040" cy="360040"/>
              </a:xfrm>
              <a:prstGeom prst="ellipse">
                <a:avLst/>
              </a:prstGeom>
              <a:solidFill>
                <a:schemeClr val="bg1">
                  <a:alpha val="4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id="{8D2CA7CC-3DCB-4EEC-B88E-5E4C456ADB42}"/>
                  </a:ext>
                </a:extLst>
              </p:cNvPr>
              <p:cNvSpPr/>
              <p:nvPr/>
            </p:nvSpPr>
            <p:spPr>
              <a:xfrm>
                <a:off x="6508612" y="2932564"/>
                <a:ext cx="360040" cy="360040"/>
              </a:xfrm>
              <a:prstGeom prst="ellipse">
                <a:avLst/>
              </a:prstGeom>
              <a:solidFill>
                <a:schemeClr val="bg1">
                  <a:alpha val="4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5" name="타원 24">
                <a:extLst>
                  <a:ext uri="{FF2B5EF4-FFF2-40B4-BE49-F238E27FC236}">
                    <a16:creationId xmlns:a16="http://schemas.microsoft.com/office/drawing/2014/main" id="{FB1DE879-74DF-426D-B773-D5274D9EE6BF}"/>
                  </a:ext>
                </a:extLst>
              </p:cNvPr>
              <p:cNvSpPr/>
              <p:nvPr/>
            </p:nvSpPr>
            <p:spPr>
              <a:xfrm>
                <a:off x="8963204" y="2816932"/>
                <a:ext cx="360040" cy="360040"/>
              </a:xfrm>
              <a:prstGeom prst="ellipse">
                <a:avLst/>
              </a:prstGeom>
              <a:solidFill>
                <a:schemeClr val="bg1">
                  <a:alpha val="4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C068691E-A9C1-422F-ACD2-2965008D754C}"/>
                </a:ext>
              </a:extLst>
            </p:cNvPr>
            <p:cNvSpPr/>
            <p:nvPr/>
          </p:nvSpPr>
          <p:spPr>
            <a:xfrm>
              <a:off x="4104027" y="5582004"/>
              <a:ext cx="224276" cy="583334"/>
            </a:xfrm>
            <a:prstGeom prst="roundRect">
              <a:avLst>
                <a:gd name="adj" fmla="val 19044"/>
              </a:avLst>
            </a:prstGeom>
            <a:solidFill>
              <a:schemeClr val="bg1">
                <a:alpha val="4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ECAC0F68-7DB9-4D04-8D64-C6A16557244D}"/>
                </a:ext>
              </a:extLst>
            </p:cNvPr>
            <p:cNvSpPr/>
            <p:nvPr/>
          </p:nvSpPr>
          <p:spPr>
            <a:xfrm>
              <a:off x="2866688" y="5583492"/>
              <a:ext cx="224276" cy="583334"/>
            </a:xfrm>
            <a:prstGeom prst="roundRect">
              <a:avLst>
                <a:gd name="adj" fmla="val 19044"/>
              </a:avLst>
            </a:prstGeom>
            <a:solidFill>
              <a:schemeClr val="bg1">
                <a:alpha val="4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857C5B3F-4CC8-43D1-9C06-FA5B7823E167}"/>
                </a:ext>
              </a:extLst>
            </p:cNvPr>
            <p:cNvSpPr/>
            <p:nvPr/>
          </p:nvSpPr>
          <p:spPr>
            <a:xfrm>
              <a:off x="6565683" y="5582004"/>
              <a:ext cx="224276" cy="583334"/>
            </a:xfrm>
            <a:prstGeom prst="roundRect">
              <a:avLst>
                <a:gd name="adj" fmla="val 19044"/>
              </a:avLst>
            </a:prstGeom>
            <a:solidFill>
              <a:schemeClr val="bg1">
                <a:alpha val="4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9BF34320-3124-458E-A86C-A8638F5480FC}"/>
                </a:ext>
              </a:extLst>
            </p:cNvPr>
            <p:cNvSpPr/>
            <p:nvPr/>
          </p:nvSpPr>
          <p:spPr>
            <a:xfrm>
              <a:off x="7788920" y="5582004"/>
              <a:ext cx="224276" cy="583334"/>
            </a:xfrm>
            <a:prstGeom prst="roundRect">
              <a:avLst>
                <a:gd name="adj" fmla="val 19044"/>
              </a:avLst>
            </a:prstGeom>
            <a:solidFill>
              <a:schemeClr val="bg1">
                <a:alpha val="4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F9D5255A-3726-486D-B0C4-A7EC05615621}"/>
                </a:ext>
              </a:extLst>
            </p:cNvPr>
            <p:cNvSpPr/>
            <p:nvPr/>
          </p:nvSpPr>
          <p:spPr>
            <a:xfrm>
              <a:off x="9019756" y="5582004"/>
              <a:ext cx="224276" cy="583334"/>
            </a:xfrm>
            <a:prstGeom prst="roundRect">
              <a:avLst>
                <a:gd name="adj" fmla="val 19044"/>
              </a:avLst>
            </a:prstGeom>
            <a:solidFill>
              <a:schemeClr val="bg1">
                <a:alpha val="4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0A415021-0BA7-4E93-B6E9-4DF5DDFF793A}"/>
                </a:ext>
              </a:extLst>
            </p:cNvPr>
            <p:cNvSpPr/>
            <p:nvPr/>
          </p:nvSpPr>
          <p:spPr>
            <a:xfrm>
              <a:off x="5327263" y="5582002"/>
              <a:ext cx="224276" cy="583334"/>
            </a:xfrm>
            <a:prstGeom prst="roundRect">
              <a:avLst>
                <a:gd name="adj" fmla="val 19044"/>
              </a:avLst>
            </a:prstGeom>
            <a:solidFill>
              <a:schemeClr val="bg1">
                <a:alpha val="4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E1A6CA3-C9CE-4971-9C40-08B0CBD6B575}"/>
              </a:ext>
            </a:extLst>
          </p:cNvPr>
          <p:cNvGrpSpPr/>
          <p:nvPr/>
        </p:nvGrpSpPr>
        <p:grpSpPr>
          <a:xfrm>
            <a:off x="3830943" y="1301418"/>
            <a:ext cx="4530113" cy="684095"/>
            <a:chOff x="3395700" y="1158011"/>
            <a:chExt cx="4530113" cy="684095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FBE61736-A3E7-4F5F-9A30-0E758449FD87}"/>
                </a:ext>
              </a:extLst>
            </p:cNvPr>
            <p:cNvSpPr txBox="1"/>
            <p:nvPr/>
          </p:nvSpPr>
          <p:spPr>
            <a:xfrm>
              <a:off x="3395700" y="1441996"/>
              <a:ext cx="453011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매년 </a:t>
              </a:r>
              <a:r>
                <a:rPr lang="en-US" altLang="ko-KR" sz="20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3</a:t>
              </a:r>
              <a:r>
                <a:rPr lang="ko-KR" altLang="en-US" sz="20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월 기준 대비 </a:t>
              </a:r>
              <a:r>
                <a:rPr lang="en-US" altLang="ko-KR" sz="20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2020</a:t>
              </a:r>
              <a:r>
                <a:rPr lang="ko-KR" altLang="en-US" sz="20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년도 </a:t>
              </a:r>
              <a:r>
                <a:rPr lang="en-US" altLang="ko-KR" sz="20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3</a:t>
              </a:r>
              <a:r>
                <a:rPr lang="ko-KR" altLang="en-US" sz="20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월의 감소 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7A36AF1-99FC-471E-890A-62756146E4AF}"/>
                </a:ext>
              </a:extLst>
            </p:cNvPr>
            <p:cNvSpPr txBox="1"/>
            <p:nvPr/>
          </p:nvSpPr>
          <p:spPr>
            <a:xfrm>
              <a:off x="5681530" y="1158011"/>
              <a:ext cx="13133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930F2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코로나 발생</a:t>
              </a:r>
            </a:p>
          </p:txBody>
        </p:sp>
      </p:grpSp>
      <p:sp>
        <p:nvSpPr>
          <p:cNvPr id="31" name="slide11_shape1">
            <a:extLst>
              <a:ext uri="{FF2B5EF4-FFF2-40B4-BE49-F238E27FC236}">
                <a16:creationId xmlns:a16="http://schemas.microsoft.com/office/drawing/2014/main" id="{286DF2EE-4153-4AD1-9AB8-6FB8015BBED8}"/>
              </a:ext>
            </a:extLst>
          </p:cNvPr>
          <p:cNvSpPr/>
          <p:nvPr/>
        </p:nvSpPr>
        <p:spPr>
          <a:xfrm>
            <a:off x="1431399" y="396506"/>
            <a:ext cx="421942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algn="l" defTabSz="914400" latinLnBrk="1"/>
            <a:r>
              <a:rPr lang="en-US" altLang="ko-KR" sz="1400" kern="1200" dirty="0">
                <a:solidFill>
                  <a:schemeClr val="bg1"/>
                </a:solidFill>
                <a:latin typeface="나눔스퀘어 Bold"/>
                <a:ea typeface="나눔스퀘어 Bold"/>
                <a:cs typeface="+mn-cs"/>
              </a:rPr>
              <a:t>2-2 </a:t>
            </a:r>
            <a:r>
              <a:rPr lang="ko-KR" altLang="en-US" sz="1400" kern="1200" dirty="0">
                <a:solidFill>
                  <a:schemeClr val="bg1"/>
                </a:solidFill>
                <a:latin typeface="나눔스퀘어"/>
                <a:ea typeface="나눔스퀘어"/>
                <a:cs typeface="+mn-cs"/>
              </a:rPr>
              <a:t>코로나</a:t>
            </a:r>
            <a:r>
              <a:rPr lang="en-US" altLang="en-US" sz="1400" kern="1200" dirty="0">
                <a:solidFill>
                  <a:schemeClr val="bg1"/>
                </a:solidFill>
                <a:latin typeface="나눔스퀘어"/>
                <a:ea typeface="나눔스퀘어"/>
                <a:cs typeface="+mn-cs"/>
              </a:rPr>
              <a:t> </a:t>
            </a:r>
            <a:r>
              <a:rPr lang="ko-KR" altLang="en-US" sz="1400" kern="1200" dirty="0" err="1">
                <a:solidFill>
                  <a:schemeClr val="bg1"/>
                </a:solidFill>
                <a:latin typeface="나눔스퀘어"/>
                <a:ea typeface="나눔스퀘어"/>
                <a:cs typeface="+mn-cs"/>
              </a:rPr>
              <a:t>확진자</a:t>
            </a:r>
            <a:r>
              <a:rPr lang="en-US" altLang="en-US" sz="1400" kern="1200" dirty="0">
                <a:solidFill>
                  <a:schemeClr val="bg1"/>
                </a:solidFill>
                <a:latin typeface="나눔스퀘어"/>
                <a:ea typeface="나눔스퀘어"/>
                <a:cs typeface="+mn-cs"/>
              </a:rPr>
              <a:t> </a:t>
            </a:r>
            <a:r>
              <a:rPr lang="ko-KR" altLang="en-US" sz="1400" kern="1200" dirty="0">
                <a:solidFill>
                  <a:schemeClr val="bg1"/>
                </a:solidFill>
                <a:latin typeface="나눔스퀘어"/>
                <a:ea typeface="나눔스퀘어"/>
                <a:cs typeface="+mn-cs"/>
              </a:rPr>
              <a:t>변화와</a:t>
            </a:r>
            <a:r>
              <a:rPr lang="en-US" altLang="en-US" sz="1400" kern="1200" dirty="0">
                <a:solidFill>
                  <a:schemeClr val="bg1"/>
                </a:solidFill>
                <a:latin typeface="나눔스퀘어"/>
                <a:ea typeface="나눔스퀘어"/>
                <a:cs typeface="+mn-cs"/>
              </a:rPr>
              <a:t> </a:t>
            </a:r>
            <a:r>
              <a:rPr lang="ko-KR" altLang="en-US" sz="1400" kern="1200" dirty="0">
                <a:solidFill>
                  <a:schemeClr val="bg1"/>
                </a:solidFill>
                <a:latin typeface="나눔스퀘어"/>
                <a:ea typeface="나눔스퀘어"/>
                <a:cs typeface="+mn-cs"/>
              </a:rPr>
              <a:t>지하철</a:t>
            </a:r>
            <a:r>
              <a:rPr lang="en-US" altLang="en-US" sz="1400" kern="1200" dirty="0">
                <a:solidFill>
                  <a:schemeClr val="bg1"/>
                </a:solidFill>
                <a:latin typeface="나눔스퀘어"/>
                <a:ea typeface="나눔스퀘어"/>
                <a:cs typeface="+mn-cs"/>
              </a:rPr>
              <a:t> </a:t>
            </a:r>
            <a:r>
              <a:rPr lang="ko-KR" altLang="en-US" sz="1400" kern="1200" dirty="0">
                <a:solidFill>
                  <a:schemeClr val="bg1"/>
                </a:solidFill>
                <a:latin typeface="나눔스퀘어"/>
                <a:ea typeface="나눔스퀘어"/>
                <a:cs typeface="+mn-cs"/>
              </a:rPr>
              <a:t>승객</a:t>
            </a:r>
            <a:r>
              <a:rPr lang="en-US" altLang="en-US" sz="1400" kern="1200" dirty="0">
                <a:solidFill>
                  <a:schemeClr val="bg1"/>
                </a:solidFill>
                <a:latin typeface="나눔스퀘어"/>
                <a:ea typeface="나눔스퀘어"/>
                <a:cs typeface="+mn-cs"/>
              </a:rPr>
              <a:t> </a:t>
            </a:r>
            <a:r>
              <a:rPr lang="ko-KR" altLang="en-US" sz="1400" kern="1200" dirty="0">
                <a:solidFill>
                  <a:schemeClr val="bg1"/>
                </a:solidFill>
                <a:latin typeface="나눔스퀘어"/>
                <a:ea typeface="나눔스퀘어"/>
                <a:cs typeface="+mn-cs"/>
              </a:rPr>
              <a:t>수</a:t>
            </a:r>
            <a:r>
              <a:rPr lang="en-US" altLang="en-US" sz="1400" kern="1200" dirty="0">
                <a:solidFill>
                  <a:schemeClr val="bg1"/>
                </a:solidFill>
                <a:latin typeface="나눔스퀘어"/>
                <a:ea typeface="나눔스퀘어"/>
                <a:cs typeface="+mn-cs"/>
              </a:rPr>
              <a:t> </a:t>
            </a:r>
            <a:r>
              <a:rPr lang="ko-KR" altLang="en-US" sz="1400" kern="1200" dirty="0">
                <a:solidFill>
                  <a:schemeClr val="bg1"/>
                </a:solidFill>
                <a:latin typeface="나눔스퀘어"/>
                <a:ea typeface="나눔스퀘어"/>
                <a:cs typeface="+mn-cs"/>
              </a:rPr>
              <a:t>변화 </a:t>
            </a:r>
            <a:r>
              <a:rPr lang="en-US" altLang="ko-KR" sz="1400" kern="1200" dirty="0">
                <a:solidFill>
                  <a:schemeClr val="bg1"/>
                </a:solidFill>
                <a:latin typeface="나눔스퀘어"/>
                <a:ea typeface="나눔스퀘어"/>
                <a:cs typeface="+mn-cs"/>
              </a:rPr>
              <a:t>(</a:t>
            </a:r>
            <a:r>
              <a:rPr lang="ko-KR" altLang="en-US" sz="1400" dirty="0">
                <a:solidFill>
                  <a:schemeClr val="bg1"/>
                </a:solidFill>
                <a:latin typeface="나눔스퀘어"/>
                <a:ea typeface="나눔스퀘어"/>
              </a:rPr>
              <a:t>서울시</a:t>
            </a:r>
            <a:r>
              <a:rPr lang="en-US" altLang="ko-KR" sz="1400" dirty="0">
                <a:solidFill>
                  <a:schemeClr val="bg1"/>
                </a:solidFill>
                <a:latin typeface="나눔스퀘어"/>
                <a:ea typeface="나눔스퀘어"/>
              </a:rPr>
              <a:t>)</a:t>
            </a:r>
            <a:endParaRPr lang="ko-KR" altLang="en-US" sz="1400" kern="1200" dirty="0">
              <a:solidFill>
                <a:schemeClr val="bg1"/>
              </a:solidFill>
              <a:latin typeface="나눔스퀘어"/>
              <a:ea typeface="나눔스퀘어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836821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lide11_picture1" descr="AI Can Help Scientists Find a Covid-19 Vaccine | WIRED"/>
          <p:cNvPicPr>
            <a:picLocks noChangeAspect="1"/>
          </p:cNvPicPr>
          <p:nvPr/>
        </p:nvPicPr>
        <p:blipFill>
          <a:blip r:embed="rId2" cstate="print"/>
          <a:srcRect l="15800" t="26589" r="15472" b="26383"/>
          <a:stretch>
            <a:fillRect/>
          </a:stretch>
        </p:blipFill>
        <p:spPr>
          <a:xfrm>
            <a:off x="119336" y="249848"/>
            <a:ext cx="1231262" cy="631870"/>
          </a:xfrm>
          <a:prstGeom prst="rect">
            <a:avLst/>
          </a:prstGeom>
          <a:noFill/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75CFBCD-30A6-4FFE-AB52-953B6B44F543}"/>
              </a:ext>
            </a:extLst>
          </p:cNvPr>
          <p:cNvSpPr txBox="1"/>
          <p:nvPr/>
        </p:nvSpPr>
        <p:spPr>
          <a:xfrm>
            <a:off x="3235904" y="1300698"/>
            <a:ext cx="57404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>
                    <a:alpha val="10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2020</a:t>
            </a:r>
            <a:r>
              <a:rPr lang="ko-KR" altLang="en-US" sz="2000" dirty="0">
                <a:solidFill>
                  <a:schemeClr val="bg1">
                    <a:alpha val="10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년 </a:t>
            </a:r>
            <a:r>
              <a:rPr lang="en-US" altLang="ko-KR" sz="2000" dirty="0">
                <a:solidFill>
                  <a:schemeClr val="bg1">
                    <a:alpha val="10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r>
              <a:rPr lang="ko-KR" altLang="en-US" sz="2000" dirty="0">
                <a:solidFill>
                  <a:schemeClr val="bg1">
                    <a:alpha val="10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월 </a:t>
            </a:r>
            <a:r>
              <a:rPr lang="en-US" altLang="ko-KR" sz="2000" dirty="0">
                <a:solidFill>
                  <a:schemeClr val="bg1">
                    <a:alpha val="10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~</a:t>
            </a:r>
            <a:r>
              <a:rPr lang="ko-KR" altLang="en-US" sz="2000" dirty="0">
                <a:solidFill>
                  <a:schemeClr val="bg1">
                    <a:alpha val="10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000" dirty="0">
                <a:solidFill>
                  <a:schemeClr val="bg1">
                    <a:alpha val="10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2021</a:t>
            </a:r>
            <a:r>
              <a:rPr lang="ko-KR" altLang="en-US" sz="2000" dirty="0">
                <a:solidFill>
                  <a:schemeClr val="bg1">
                    <a:alpha val="10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년 </a:t>
            </a:r>
            <a:r>
              <a:rPr lang="en-US" altLang="ko-KR" sz="2000" dirty="0">
                <a:solidFill>
                  <a:schemeClr val="bg1">
                    <a:alpha val="10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r>
              <a:rPr lang="ko-KR" altLang="en-US" sz="2000" dirty="0">
                <a:solidFill>
                  <a:schemeClr val="bg1">
                    <a:alpha val="10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월 이전 년도 대비 많은 </a:t>
            </a:r>
            <a:r>
              <a:rPr lang="ko-KR" altLang="en-US" sz="2000" b="1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감소</a:t>
            </a:r>
            <a:endParaRPr lang="ko-KR" altLang="en-US" sz="2000" dirty="0">
              <a:solidFill>
                <a:schemeClr val="bg1">
                  <a:alpha val="10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EAD1714-2D54-4148-9BA5-A3413D7CCF76}"/>
              </a:ext>
            </a:extLst>
          </p:cNvPr>
          <p:cNvSpPr txBox="1"/>
          <p:nvPr/>
        </p:nvSpPr>
        <p:spPr>
          <a:xfrm>
            <a:off x="4799288" y="1712395"/>
            <a:ext cx="25192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>
                    <a:alpha val="10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2021</a:t>
            </a:r>
            <a:r>
              <a:rPr lang="ko-KR" altLang="en-US" sz="2000" dirty="0">
                <a:solidFill>
                  <a:schemeClr val="bg1">
                    <a:alpha val="10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년 </a:t>
            </a:r>
            <a:r>
              <a:rPr lang="en-US" altLang="ko-KR" sz="2000" dirty="0">
                <a:solidFill>
                  <a:schemeClr val="bg1">
                    <a:alpha val="10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r>
              <a:rPr lang="ko-KR" altLang="en-US" sz="2000" dirty="0">
                <a:solidFill>
                  <a:schemeClr val="bg1">
                    <a:alpha val="10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월부터 </a:t>
            </a:r>
            <a:r>
              <a:rPr lang="ko-KR" altLang="en-US" sz="2000" b="1" dirty="0">
                <a:solidFill>
                  <a:schemeClr val="accen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증가</a:t>
            </a:r>
            <a:endParaRPr lang="ko-KR" altLang="en-US" sz="2000" dirty="0">
              <a:solidFill>
                <a:schemeClr val="bg1">
                  <a:alpha val="10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slide10_shape2">
            <a:extLst>
              <a:ext uri="{FF2B5EF4-FFF2-40B4-BE49-F238E27FC236}">
                <a16:creationId xmlns:a16="http://schemas.microsoft.com/office/drawing/2014/main" id="{5AABE1BA-0658-4116-B35E-BD58660FD031}"/>
              </a:ext>
            </a:extLst>
          </p:cNvPr>
          <p:cNvSpPr/>
          <p:nvPr/>
        </p:nvSpPr>
        <p:spPr>
          <a:xfrm>
            <a:off x="9840416" y="6468925"/>
            <a:ext cx="194421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ko-KR" sz="1200" kern="1200" dirty="0">
                <a:solidFill>
                  <a:schemeClr val="bg1">
                    <a:alpha val="100000"/>
                  </a:schemeClr>
                </a:solidFill>
                <a:latin typeface="+mn-lt"/>
                <a:ea typeface="+mn-cs"/>
                <a:cs typeface="+mn-cs"/>
              </a:rPr>
              <a:t>출처</a:t>
            </a:r>
            <a:r>
              <a:rPr lang="en-US" altLang="ko-KR" sz="1200" kern="1200" dirty="0">
                <a:solidFill>
                  <a:schemeClr val="bg1">
                    <a:alpha val="100000"/>
                  </a:schemeClr>
                </a:solidFill>
                <a:latin typeface="+mn-cs"/>
                <a:ea typeface="+mn-ea"/>
                <a:cs typeface="+mn-cs"/>
              </a:rPr>
              <a:t>: </a:t>
            </a:r>
            <a:r>
              <a:rPr lang="en-US" altLang="ko-KR" sz="1200" dirty="0">
                <a:solidFill>
                  <a:schemeClr val="bg1"/>
                </a:solidFill>
                <a:latin typeface="나눔스퀘어"/>
                <a:ea typeface="나눔스퀘어"/>
              </a:rPr>
              <a:t> KOSIS </a:t>
            </a:r>
            <a:r>
              <a:rPr lang="ko-KR" altLang="en-US" sz="1200" dirty="0" err="1">
                <a:solidFill>
                  <a:schemeClr val="bg1"/>
                </a:solidFill>
                <a:latin typeface="나눔스퀘어"/>
                <a:ea typeface="나눔스퀘어"/>
              </a:rPr>
              <a:t>국가통계포털</a:t>
            </a:r>
            <a:endParaRPr lang="ko-KR" altLang="ko-KR" sz="1200" kern="1200" dirty="0">
              <a:solidFill>
                <a:schemeClr val="bg1">
                  <a:alpha val="100000"/>
                </a:schemeClr>
              </a:solidFill>
              <a:latin typeface="+mn-lt"/>
              <a:ea typeface="+mn-cs"/>
              <a:cs typeface="+mn-cs"/>
            </a:endParaRPr>
          </a:p>
        </p:txBody>
      </p:sp>
      <p:sp>
        <p:nvSpPr>
          <p:cNvPr id="9" name="slide11_shape1">
            <a:extLst>
              <a:ext uri="{FF2B5EF4-FFF2-40B4-BE49-F238E27FC236}">
                <a16:creationId xmlns:a16="http://schemas.microsoft.com/office/drawing/2014/main" id="{BCB06DEE-3B51-4569-99AD-F06BC16F0C97}"/>
              </a:ext>
            </a:extLst>
          </p:cNvPr>
          <p:cNvSpPr/>
          <p:nvPr/>
        </p:nvSpPr>
        <p:spPr>
          <a:xfrm>
            <a:off x="1431399" y="396506"/>
            <a:ext cx="421942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algn="l" defTabSz="914400" latinLnBrk="1"/>
            <a:r>
              <a:rPr lang="en-US" altLang="ko-KR" sz="1400" kern="1200" dirty="0">
                <a:solidFill>
                  <a:schemeClr val="bg1"/>
                </a:solidFill>
                <a:latin typeface="나눔스퀘어 Bold"/>
                <a:ea typeface="나눔스퀘어 Bold"/>
                <a:cs typeface="+mn-cs"/>
              </a:rPr>
              <a:t>2-2 </a:t>
            </a:r>
            <a:r>
              <a:rPr lang="ko-KR" altLang="en-US" sz="1400" kern="1200" dirty="0">
                <a:solidFill>
                  <a:schemeClr val="bg1"/>
                </a:solidFill>
                <a:latin typeface="나눔스퀘어"/>
                <a:ea typeface="나눔스퀘어"/>
                <a:cs typeface="+mn-cs"/>
              </a:rPr>
              <a:t>코로나</a:t>
            </a:r>
            <a:r>
              <a:rPr lang="en-US" altLang="en-US" sz="1400" kern="1200" dirty="0">
                <a:solidFill>
                  <a:schemeClr val="bg1"/>
                </a:solidFill>
                <a:latin typeface="나눔스퀘어"/>
                <a:ea typeface="나눔스퀘어"/>
                <a:cs typeface="+mn-cs"/>
              </a:rPr>
              <a:t> </a:t>
            </a:r>
            <a:r>
              <a:rPr lang="ko-KR" altLang="en-US" sz="1400" kern="1200" dirty="0" err="1">
                <a:solidFill>
                  <a:schemeClr val="bg1"/>
                </a:solidFill>
                <a:latin typeface="나눔스퀘어"/>
                <a:ea typeface="나눔스퀘어"/>
                <a:cs typeface="+mn-cs"/>
              </a:rPr>
              <a:t>확진자</a:t>
            </a:r>
            <a:r>
              <a:rPr lang="en-US" altLang="en-US" sz="1400" kern="1200" dirty="0">
                <a:solidFill>
                  <a:schemeClr val="bg1"/>
                </a:solidFill>
                <a:latin typeface="나눔스퀘어"/>
                <a:ea typeface="나눔스퀘어"/>
                <a:cs typeface="+mn-cs"/>
              </a:rPr>
              <a:t> </a:t>
            </a:r>
            <a:r>
              <a:rPr lang="ko-KR" altLang="en-US" sz="1400" kern="1200" dirty="0">
                <a:solidFill>
                  <a:schemeClr val="bg1"/>
                </a:solidFill>
                <a:latin typeface="나눔스퀘어"/>
                <a:ea typeface="나눔스퀘어"/>
                <a:cs typeface="+mn-cs"/>
              </a:rPr>
              <a:t>변화와</a:t>
            </a:r>
            <a:r>
              <a:rPr lang="en-US" altLang="en-US" sz="1400" kern="1200" dirty="0">
                <a:solidFill>
                  <a:schemeClr val="bg1"/>
                </a:solidFill>
                <a:latin typeface="나눔스퀘어"/>
                <a:ea typeface="나눔스퀘어"/>
                <a:cs typeface="+mn-cs"/>
              </a:rPr>
              <a:t> </a:t>
            </a:r>
            <a:r>
              <a:rPr lang="ko-KR" altLang="en-US" sz="1400" kern="1200" dirty="0">
                <a:solidFill>
                  <a:schemeClr val="bg1"/>
                </a:solidFill>
                <a:latin typeface="나눔스퀘어"/>
                <a:ea typeface="나눔스퀘어"/>
                <a:cs typeface="+mn-cs"/>
              </a:rPr>
              <a:t>지하철</a:t>
            </a:r>
            <a:r>
              <a:rPr lang="en-US" altLang="en-US" sz="1400" kern="1200" dirty="0">
                <a:solidFill>
                  <a:schemeClr val="bg1"/>
                </a:solidFill>
                <a:latin typeface="나눔스퀘어"/>
                <a:ea typeface="나눔스퀘어"/>
                <a:cs typeface="+mn-cs"/>
              </a:rPr>
              <a:t> </a:t>
            </a:r>
            <a:r>
              <a:rPr lang="ko-KR" altLang="en-US" sz="1400" kern="1200" dirty="0">
                <a:solidFill>
                  <a:schemeClr val="bg1"/>
                </a:solidFill>
                <a:latin typeface="나눔스퀘어"/>
                <a:ea typeface="나눔스퀘어"/>
                <a:cs typeface="+mn-cs"/>
              </a:rPr>
              <a:t>승객</a:t>
            </a:r>
            <a:r>
              <a:rPr lang="en-US" altLang="en-US" sz="1400" kern="1200" dirty="0">
                <a:solidFill>
                  <a:schemeClr val="bg1"/>
                </a:solidFill>
                <a:latin typeface="나눔스퀘어"/>
                <a:ea typeface="나눔스퀘어"/>
                <a:cs typeface="+mn-cs"/>
              </a:rPr>
              <a:t> </a:t>
            </a:r>
            <a:r>
              <a:rPr lang="ko-KR" altLang="en-US" sz="1400" kern="1200" dirty="0">
                <a:solidFill>
                  <a:schemeClr val="bg1"/>
                </a:solidFill>
                <a:latin typeface="나눔스퀘어"/>
                <a:ea typeface="나눔스퀘어"/>
                <a:cs typeface="+mn-cs"/>
              </a:rPr>
              <a:t>수</a:t>
            </a:r>
            <a:r>
              <a:rPr lang="en-US" altLang="en-US" sz="1400" kern="1200" dirty="0">
                <a:solidFill>
                  <a:schemeClr val="bg1"/>
                </a:solidFill>
                <a:latin typeface="나눔스퀘어"/>
                <a:ea typeface="나눔스퀘어"/>
                <a:cs typeface="+mn-cs"/>
              </a:rPr>
              <a:t> </a:t>
            </a:r>
            <a:r>
              <a:rPr lang="ko-KR" altLang="en-US" sz="1400" kern="1200" dirty="0">
                <a:solidFill>
                  <a:schemeClr val="bg1"/>
                </a:solidFill>
                <a:latin typeface="나눔스퀘어"/>
                <a:ea typeface="나눔스퀘어"/>
                <a:cs typeface="+mn-cs"/>
              </a:rPr>
              <a:t>변화 </a:t>
            </a:r>
            <a:r>
              <a:rPr lang="en-US" altLang="ko-KR" sz="1400" kern="1200" dirty="0">
                <a:solidFill>
                  <a:schemeClr val="bg1"/>
                </a:solidFill>
                <a:latin typeface="나눔스퀘어"/>
                <a:ea typeface="나눔스퀘어"/>
                <a:cs typeface="+mn-cs"/>
              </a:rPr>
              <a:t>(</a:t>
            </a:r>
            <a:r>
              <a:rPr lang="ko-KR" altLang="en-US" sz="1400" dirty="0">
                <a:solidFill>
                  <a:schemeClr val="bg1"/>
                </a:solidFill>
                <a:latin typeface="나눔스퀘어"/>
                <a:ea typeface="나눔스퀘어"/>
              </a:rPr>
              <a:t>서울시</a:t>
            </a:r>
            <a:r>
              <a:rPr lang="en-US" altLang="ko-KR" sz="1400" dirty="0">
                <a:solidFill>
                  <a:schemeClr val="bg1"/>
                </a:solidFill>
                <a:latin typeface="나눔스퀘어"/>
                <a:ea typeface="나눔스퀘어"/>
              </a:rPr>
              <a:t>)</a:t>
            </a:r>
            <a:endParaRPr lang="ko-KR" altLang="en-US" sz="1400" kern="1200" dirty="0">
              <a:solidFill>
                <a:schemeClr val="bg1"/>
              </a:solidFill>
              <a:latin typeface="나눔스퀘어"/>
              <a:ea typeface="나눔스퀘어"/>
              <a:cs typeface="+mn-cs"/>
            </a:endParaRPr>
          </a:p>
        </p:txBody>
      </p:sp>
      <p:sp>
        <p:nvSpPr>
          <p:cNvPr id="4" name="AutoShape 2" descr="연도별 승차수 변화율(%)(space)03.png">
            <a:extLst>
              <a:ext uri="{FF2B5EF4-FFF2-40B4-BE49-F238E27FC236}">
                <a16:creationId xmlns:a16="http://schemas.microsoft.com/office/drawing/2014/main" id="{4F764654-8011-41CF-8F9D-E0079534C2A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8554937C-5C30-4F98-8C42-9A425694E23E}"/>
              </a:ext>
            </a:extLst>
          </p:cNvPr>
          <p:cNvGrpSpPr/>
          <p:nvPr/>
        </p:nvGrpSpPr>
        <p:grpSpPr>
          <a:xfrm>
            <a:off x="2018424" y="2297223"/>
            <a:ext cx="8175376" cy="3953666"/>
            <a:chOff x="2018424" y="2297223"/>
            <a:chExt cx="8175376" cy="3953666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512FC29B-BEB0-422E-882B-89EB72D419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47" t="4903" r="854" b="10138"/>
            <a:stretch/>
          </p:blipFill>
          <p:spPr>
            <a:xfrm>
              <a:off x="2018424" y="2297223"/>
              <a:ext cx="8175376" cy="3953666"/>
            </a:xfrm>
            <a:prstGeom prst="rect">
              <a:avLst/>
            </a:prstGeom>
          </p:spPr>
        </p:pic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B393DB25-08B2-46DF-8501-8BD2366D2A55}"/>
                </a:ext>
              </a:extLst>
            </p:cNvPr>
            <p:cNvSpPr/>
            <p:nvPr/>
          </p:nvSpPr>
          <p:spPr>
            <a:xfrm>
              <a:off x="2639616" y="4563169"/>
              <a:ext cx="1440160" cy="1170087"/>
            </a:xfrm>
            <a:prstGeom prst="roundRect">
              <a:avLst/>
            </a:prstGeom>
            <a:noFill/>
            <a:ln w="25400">
              <a:solidFill>
                <a:schemeClr val="bg1">
                  <a:alpha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06FB0DF3-1FA9-442E-91BA-79F462513979}"/>
                </a:ext>
              </a:extLst>
            </p:cNvPr>
            <p:cNvSpPr/>
            <p:nvPr/>
          </p:nvSpPr>
          <p:spPr>
            <a:xfrm>
              <a:off x="4228216" y="4941168"/>
              <a:ext cx="4748104" cy="1026071"/>
            </a:xfrm>
            <a:prstGeom prst="roundRect">
              <a:avLst/>
            </a:prstGeom>
            <a:noFill/>
            <a:ln w="25400">
              <a:solidFill>
                <a:schemeClr val="bg1">
                  <a:alpha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2533551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고속도로 교통량 &amp;#39;역대급&amp;#39;…휴게소에도 선별검사소 생긴다 : 네이트 뉴스">
            <a:extLst>
              <a:ext uri="{FF2B5EF4-FFF2-40B4-BE49-F238E27FC236}">
                <a16:creationId xmlns:a16="http://schemas.microsoft.com/office/drawing/2014/main" id="{DFA0C64B-E5FD-4052-A994-BD2D20017E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85" y="-140337"/>
            <a:ext cx="12193584" cy="7138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0DDEC11E-0ECD-4C53-8624-C4BA1086ADA2}"/>
              </a:ext>
            </a:extLst>
          </p:cNvPr>
          <p:cNvSpPr/>
          <p:nvPr/>
        </p:nvSpPr>
        <p:spPr>
          <a:xfrm>
            <a:off x="17123" y="-3899"/>
            <a:ext cx="12191998" cy="6885384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1093A2F-92CF-435A-BD8B-0C45301C0FB7}"/>
              </a:ext>
            </a:extLst>
          </p:cNvPr>
          <p:cNvSpPr/>
          <p:nvPr/>
        </p:nvSpPr>
        <p:spPr>
          <a:xfrm>
            <a:off x="-96687" y="-13692"/>
            <a:ext cx="6192688" cy="6885384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slide15_shape1"/>
          <p:cNvSpPr/>
          <p:nvPr/>
        </p:nvSpPr>
        <p:spPr>
          <a:xfrm>
            <a:off x="2599984" y="2417327"/>
            <a:ext cx="87891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algn="l" defTabSz="914400" latinLnBrk="1"/>
            <a:r>
              <a:rPr lang="en-US" altLang="ko-KR" sz="32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2-3</a:t>
            </a:r>
            <a:endParaRPr sz="3200" kern="1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slide15_shape1">
            <a:extLst>
              <a:ext uri="{FF2B5EF4-FFF2-40B4-BE49-F238E27FC236}">
                <a16:creationId xmlns:a16="http://schemas.microsoft.com/office/drawing/2014/main" id="{30C69787-FA31-492D-B510-6184774C58E3}"/>
              </a:ext>
            </a:extLst>
          </p:cNvPr>
          <p:cNvSpPr/>
          <p:nvPr/>
        </p:nvSpPr>
        <p:spPr>
          <a:xfrm>
            <a:off x="1151121" y="3198167"/>
            <a:ext cx="377663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코로나 </a:t>
            </a:r>
            <a:r>
              <a:rPr lang="ko-KR" altLang="en-US" sz="2400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확진자</a:t>
            </a:r>
            <a:r>
              <a:rPr lang="ko-KR" altLang="en-US" sz="2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변화와 교통량</a:t>
            </a:r>
          </a:p>
        </p:txBody>
      </p:sp>
      <p:sp>
        <p:nvSpPr>
          <p:cNvPr id="7" name="slide7_shape1">
            <a:extLst>
              <a:ext uri="{FF2B5EF4-FFF2-40B4-BE49-F238E27FC236}">
                <a16:creationId xmlns:a16="http://schemas.microsoft.com/office/drawing/2014/main" id="{057AA1BD-88A7-43AF-A2D9-3D39EA693204}"/>
              </a:ext>
            </a:extLst>
          </p:cNvPr>
          <p:cNvSpPr/>
          <p:nvPr/>
        </p:nvSpPr>
        <p:spPr>
          <a:xfrm>
            <a:off x="4295800" y="6468925"/>
            <a:ext cx="165618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algn="l" defTabSz="914400" latinLnBrk="1"/>
            <a:r>
              <a:rPr lang="ko-KR" altLang="en-US" sz="1200" kern="1200" dirty="0">
                <a:solidFill>
                  <a:schemeClr val="bg1"/>
                </a:solidFill>
                <a:latin typeface="나눔스퀘어"/>
                <a:ea typeface="나눔스퀘어"/>
                <a:cs typeface="+mn-cs"/>
              </a:rPr>
              <a:t>출처</a:t>
            </a:r>
            <a:r>
              <a:rPr lang="en-US" altLang="ko-KR" sz="1200" kern="1200" dirty="0">
                <a:solidFill>
                  <a:schemeClr val="bg1"/>
                </a:solidFill>
                <a:latin typeface="나눔스퀘어"/>
                <a:ea typeface="나눔스퀘어"/>
                <a:cs typeface="+mn-cs"/>
              </a:rPr>
              <a:t>: </a:t>
            </a:r>
            <a:r>
              <a:rPr lang="ko-KR" altLang="en-US" sz="1200" dirty="0">
                <a:solidFill>
                  <a:schemeClr val="bg1"/>
                </a:solidFill>
                <a:latin typeface="나눔스퀘어"/>
                <a:ea typeface="나눔스퀘어"/>
              </a:rPr>
              <a:t>서울교통정보센터</a:t>
            </a:r>
            <a:endParaRPr sz="1200" kern="1200" dirty="0">
              <a:solidFill>
                <a:schemeClr val="bg1"/>
              </a:solidFill>
              <a:latin typeface="나눔스퀘어"/>
              <a:ea typeface="나눔스퀘어"/>
              <a:cs typeface="+mn-c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11_shape3">
            <a:extLst>
              <a:ext uri="{FF2B5EF4-FFF2-40B4-BE49-F238E27FC236}">
                <a16:creationId xmlns:a16="http://schemas.microsoft.com/office/drawing/2014/main" id="{12DAEBB9-59D2-4AFD-AAE6-134A02288A51}"/>
              </a:ext>
            </a:extLst>
          </p:cNvPr>
          <p:cNvSpPr/>
          <p:nvPr/>
        </p:nvSpPr>
        <p:spPr>
          <a:xfrm>
            <a:off x="1431399" y="396506"/>
            <a:ext cx="261962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2-3 </a:t>
            </a:r>
            <a:r>
              <a:rPr lang="ko-KR" altLang="en-US" sz="1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코로나 </a:t>
            </a:r>
            <a:r>
              <a:rPr lang="ko-KR" altLang="en-US" sz="1400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확진자</a:t>
            </a:r>
            <a:r>
              <a:rPr lang="ko-KR" altLang="en-US" sz="1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변화와 교통량</a:t>
            </a:r>
          </a:p>
        </p:txBody>
      </p:sp>
      <p:pic>
        <p:nvPicPr>
          <p:cNvPr id="6" name="slide1_picture1" descr="AI Can Help Scientists Find a Covid-19 Vaccine | WIRED">
            <a:extLst>
              <a:ext uri="{FF2B5EF4-FFF2-40B4-BE49-F238E27FC236}">
                <a16:creationId xmlns:a16="http://schemas.microsoft.com/office/drawing/2014/main" id="{5E9F72D6-7899-42F0-A51E-DCCA0E62D39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1278" b="68889" l="18417" r="80958">
                        <a14:foregroundMark x1="20167" y1="45500" x2="21667" y2="46333"/>
                        <a14:foregroundMark x1="18792" y1="55444" x2="18792" y2="55444"/>
                        <a14:foregroundMark x1="18417" y1="51111" x2="18417" y2="51111"/>
                        <a14:foregroundMark x1="56583" y1="46222" x2="67875" y2="50222"/>
                        <a14:foregroundMark x1="78750" y1="45722" x2="78750" y2="45722"/>
                        <a14:foregroundMark x1="80958" y1="45222" x2="80958" y2="45222"/>
                        <a14:foregroundMark x1="58167" y1="61556" x2="58167" y2="61556"/>
                        <a14:backgroundMark x1="29917" y1="34389" x2="29917" y2="34389"/>
                        <a14:backgroundMark x1="39000" y1="37500" x2="39000" y2="37500"/>
                        <a14:backgroundMark x1="21500" y1="42500" x2="21500" y2="42500"/>
                        <a14:backgroundMark x1="37500" y1="63944" x2="37500" y2="63944"/>
                        <a14:backgroundMark x1="40208" y1="60944" x2="40208" y2="60944"/>
                        <a14:backgroundMark x1="54625" y1="51722" x2="54625" y2="51722"/>
                        <a14:backgroundMark x1="57583" y1="38778" x2="57583" y2="38778"/>
                        <a14:backgroundMark x1="19833" y1="53722" x2="19833" y2="53722"/>
                        <a14:backgroundMark x1="34042" y1="65833" x2="34042" y2="65833"/>
                      </a14:backgroundRemoval>
                    </a14:imgEffect>
                  </a14:imgLayer>
                </a14:imgProps>
              </a:ext>
            </a:extLst>
          </a:blip>
          <a:srcRect l="15800" t="26589" r="15472" b="26383"/>
          <a:stretch>
            <a:fillRect/>
          </a:stretch>
        </p:blipFill>
        <p:spPr>
          <a:xfrm>
            <a:off x="119336" y="249848"/>
            <a:ext cx="1231262" cy="631870"/>
          </a:xfrm>
          <a:prstGeom prst="rect">
            <a:avLst/>
          </a:prstGeom>
          <a:noFill/>
        </p:spPr>
      </p:pic>
      <p:pic>
        <p:nvPicPr>
          <p:cNvPr id="14" name="nppt_16335841580201661" descr="이미지">
            <a:extLst>
              <a:ext uri="{FF2B5EF4-FFF2-40B4-BE49-F238E27FC236}">
                <a16:creationId xmlns:a16="http://schemas.microsoft.com/office/drawing/2014/main" id="{9D92E680-A1EE-4FC1-8B1A-2E1D07B04B3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/>
          <a:srcRect l="4670" t="4745" b="10355"/>
          <a:stretch/>
        </p:blipFill>
        <p:spPr>
          <a:xfrm>
            <a:off x="2567608" y="2689236"/>
            <a:ext cx="7056784" cy="3379442"/>
          </a:xfrm>
          <a:prstGeom prst="rect">
            <a:avLst/>
          </a:prstGeom>
        </p:spPr>
      </p:pic>
      <p:sp>
        <p:nvSpPr>
          <p:cNvPr id="16" name="slide11_shape2">
            <a:extLst>
              <a:ext uri="{FF2B5EF4-FFF2-40B4-BE49-F238E27FC236}">
                <a16:creationId xmlns:a16="http://schemas.microsoft.com/office/drawing/2014/main" id="{1934BCD7-27F4-46B7-96EA-C93799816AF8}"/>
              </a:ext>
            </a:extLst>
          </p:cNvPr>
          <p:cNvSpPr/>
          <p:nvPr/>
        </p:nvSpPr>
        <p:spPr>
          <a:xfrm>
            <a:off x="10049147" y="6468925"/>
            <a:ext cx="195150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algn="l" defTabSz="914400" latinLnBrk="1">
              <a:lnSpc>
                <a:spcPct val="100000"/>
              </a:lnSpc>
              <a:buNone/>
            </a:pPr>
            <a:r>
              <a:rPr lang="ko-KR" altLang="ko-KR" sz="1200" kern="1200" dirty="0">
                <a:solidFill>
                  <a:schemeClr val="bg1">
                    <a:alpha val="100000"/>
                  </a:schemeClr>
                </a:solidFill>
                <a:latin typeface="+mn-lt"/>
                <a:ea typeface="+mn-cs"/>
                <a:cs typeface="+mn-cs"/>
              </a:rPr>
              <a:t>출처</a:t>
            </a:r>
            <a:r>
              <a:rPr lang="en-US" altLang="ko-KR" sz="1200" kern="1200" dirty="0">
                <a:solidFill>
                  <a:schemeClr val="bg1">
                    <a:alpha val="100000"/>
                  </a:schemeClr>
                </a:solidFill>
                <a:latin typeface="+mn-cs"/>
                <a:ea typeface="+mn-ea"/>
                <a:cs typeface="+mn-cs"/>
              </a:rPr>
              <a:t>: </a:t>
            </a:r>
            <a:r>
              <a:rPr lang="ko-KR" altLang="en-US" sz="1200" kern="1200" dirty="0">
                <a:solidFill>
                  <a:schemeClr val="bg1">
                    <a:alpha val="100000"/>
                  </a:schemeClr>
                </a:solidFill>
                <a:latin typeface="+mn-lt"/>
                <a:ea typeface="+mn-cs"/>
                <a:cs typeface="+mn-cs"/>
              </a:rPr>
              <a:t>서울교통정보센터</a:t>
            </a:r>
            <a:endParaRPr lang="ko-KR" altLang="ko-KR" sz="1200" kern="1200" dirty="0">
              <a:solidFill>
                <a:schemeClr val="bg1">
                  <a:alpha val="100000"/>
                </a:schemeClr>
              </a:solidFill>
              <a:latin typeface="+mn-lt"/>
              <a:ea typeface="+mn-cs"/>
              <a:cs typeface="+mn-c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BE82F2D-46F2-4956-8FFB-74AD1A6AA030}"/>
              </a:ext>
            </a:extLst>
          </p:cNvPr>
          <p:cNvSpPr txBox="1"/>
          <p:nvPr/>
        </p:nvSpPr>
        <p:spPr>
          <a:xfrm>
            <a:off x="1392395" y="1398668"/>
            <a:ext cx="5229240" cy="398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>
                    <a:alpha val="10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2020</a:t>
            </a:r>
            <a:r>
              <a:rPr lang="ko-KR" altLang="en-US" sz="2000" dirty="0">
                <a:solidFill>
                  <a:schemeClr val="bg1">
                    <a:alpha val="10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년 </a:t>
            </a:r>
            <a:r>
              <a:rPr lang="en-US" altLang="ko-KR" sz="2000" dirty="0">
                <a:solidFill>
                  <a:schemeClr val="bg1">
                    <a:alpha val="10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r>
              <a:rPr lang="ko-KR" altLang="en-US" sz="2000" dirty="0">
                <a:solidFill>
                  <a:schemeClr val="bg1">
                    <a:alpha val="10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월 </a:t>
            </a:r>
            <a:r>
              <a:rPr lang="en-US" altLang="ko-KR" sz="2000" dirty="0">
                <a:solidFill>
                  <a:schemeClr val="bg1">
                    <a:alpha val="10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~</a:t>
            </a:r>
            <a:r>
              <a:rPr lang="ko-KR" altLang="en-US" sz="2000" dirty="0">
                <a:solidFill>
                  <a:schemeClr val="bg1">
                    <a:alpha val="10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000" dirty="0">
                <a:solidFill>
                  <a:schemeClr val="bg1">
                    <a:alpha val="10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2021</a:t>
            </a:r>
            <a:r>
              <a:rPr lang="ko-KR" altLang="en-US" sz="2000" dirty="0">
                <a:solidFill>
                  <a:schemeClr val="bg1">
                    <a:alpha val="10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년 </a:t>
            </a:r>
            <a:r>
              <a:rPr lang="en-US" altLang="ko-KR" sz="2000" dirty="0">
                <a:solidFill>
                  <a:schemeClr val="bg1">
                    <a:alpha val="10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7</a:t>
            </a:r>
            <a:r>
              <a:rPr lang="ko-KR" altLang="en-US" sz="2000" dirty="0">
                <a:solidFill>
                  <a:schemeClr val="bg1">
                    <a:alpha val="10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월 전년 대비 많은 </a:t>
            </a:r>
            <a:r>
              <a:rPr lang="ko-KR" altLang="en-US" sz="2000" b="1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감소</a:t>
            </a:r>
            <a:r>
              <a:rPr lang="ko-KR" altLang="en-US" sz="2000" dirty="0">
                <a:solidFill>
                  <a:schemeClr val="bg1">
                    <a:alpha val="10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F5E2B85-E36E-4E13-B0B7-33840297D093}"/>
              </a:ext>
            </a:extLst>
          </p:cNvPr>
          <p:cNvSpPr txBox="1"/>
          <p:nvPr/>
        </p:nvSpPr>
        <p:spPr>
          <a:xfrm>
            <a:off x="4088510" y="1786075"/>
            <a:ext cx="2533125" cy="398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>
                    <a:alpha val="10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2021</a:t>
            </a:r>
            <a:r>
              <a:rPr lang="ko-KR" altLang="en-US" sz="2000" dirty="0">
                <a:solidFill>
                  <a:schemeClr val="bg1">
                    <a:alpha val="10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년 </a:t>
            </a:r>
            <a:r>
              <a:rPr lang="en-US" altLang="ko-KR" sz="2000" dirty="0">
                <a:solidFill>
                  <a:schemeClr val="bg1">
                    <a:alpha val="10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8</a:t>
            </a:r>
            <a:r>
              <a:rPr lang="ko-KR" altLang="en-US" sz="2000" dirty="0">
                <a:solidFill>
                  <a:schemeClr val="bg1">
                    <a:alpha val="10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월부터 </a:t>
            </a:r>
            <a:r>
              <a:rPr lang="ko-KR" altLang="en-US" sz="2000" b="1" dirty="0">
                <a:solidFill>
                  <a:schemeClr val="accen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증가</a:t>
            </a:r>
            <a:r>
              <a:rPr lang="ko-KR" altLang="en-US" sz="2000" dirty="0">
                <a:solidFill>
                  <a:schemeClr val="bg1">
                    <a:alpha val="10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</a:p>
        </p:txBody>
      </p:sp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97D0249C-4E62-4676-B1E7-36D8062029EE}"/>
              </a:ext>
            </a:extLst>
          </p:cNvPr>
          <p:cNvSpPr/>
          <p:nvPr/>
        </p:nvSpPr>
        <p:spPr>
          <a:xfrm>
            <a:off x="6909667" y="1291269"/>
            <a:ext cx="1089382" cy="951896"/>
          </a:xfrm>
          <a:prstGeom prst="rightArrow">
            <a:avLst>
              <a:gd name="adj1" fmla="val 50000"/>
              <a:gd name="adj2" fmla="val 51198"/>
            </a:avLst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D8C897-EBB2-44EA-885D-B02C3B69D2E4}"/>
              </a:ext>
            </a:extLst>
          </p:cNvPr>
          <p:cNvSpPr txBox="1"/>
          <p:nvPr/>
        </p:nvSpPr>
        <p:spPr>
          <a:xfrm>
            <a:off x="8421835" y="1516011"/>
            <a:ext cx="20666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>
                    <a:alpha val="10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외부 활동 재개</a:t>
            </a:r>
          </a:p>
        </p:txBody>
      </p:sp>
    </p:spTree>
    <p:extLst>
      <p:ext uri="{BB962C8B-B14F-4D97-AF65-F5344CB8AC3E}">
        <p14:creationId xmlns:p14="http://schemas.microsoft.com/office/powerpoint/2010/main" val="2972508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택배 대란&amp;#39; 피해간 추석…현장은 &amp;quot;분류작업 여전&amp;quot; | 연합뉴스TV">
            <a:extLst>
              <a:ext uri="{FF2B5EF4-FFF2-40B4-BE49-F238E27FC236}">
                <a16:creationId xmlns:a16="http://schemas.microsoft.com/office/drawing/2014/main" id="{423FA408-A358-4872-95E6-1A5D68E273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0DDEC11E-0ECD-4C53-8624-C4BA1086ADA2}"/>
              </a:ext>
            </a:extLst>
          </p:cNvPr>
          <p:cNvSpPr/>
          <p:nvPr/>
        </p:nvSpPr>
        <p:spPr>
          <a:xfrm>
            <a:off x="2" y="-27384"/>
            <a:ext cx="12191998" cy="6885384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1093A2F-92CF-435A-BD8B-0C45301C0FB7}"/>
              </a:ext>
            </a:extLst>
          </p:cNvPr>
          <p:cNvSpPr/>
          <p:nvPr/>
        </p:nvSpPr>
        <p:spPr>
          <a:xfrm>
            <a:off x="2" y="-13692"/>
            <a:ext cx="6078878" cy="6885384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slide15_shape1"/>
          <p:cNvSpPr/>
          <p:nvPr/>
        </p:nvSpPr>
        <p:spPr>
          <a:xfrm>
            <a:off x="2599984" y="2417327"/>
            <a:ext cx="87891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algn="l" defTabSz="914400" latinLnBrk="1"/>
            <a:r>
              <a:rPr lang="en-US" altLang="ko-KR" sz="32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2-4</a:t>
            </a:r>
            <a:endParaRPr sz="3200" kern="1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slide15_shape1">
            <a:extLst>
              <a:ext uri="{FF2B5EF4-FFF2-40B4-BE49-F238E27FC236}">
                <a16:creationId xmlns:a16="http://schemas.microsoft.com/office/drawing/2014/main" id="{30C69787-FA31-492D-B510-6184774C58E3}"/>
              </a:ext>
            </a:extLst>
          </p:cNvPr>
          <p:cNvSpPr/>
          <p:nvPr/>
        </p:nvSpPr>
        <p:spPr>
          <a:xfrm>
            <a:off x="1271464" y="3198167"/>
            <a:ext cx="363262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algn="ctr" defTabSz="914400" latinLnBrk="1"/>
            <a:r>
              <a:rPr lang="ko-KR" altLang="en-US" sz="24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코로나</a:t>
            </a:r>
            <a:r>
              <a:rPr lang="en-US" altLang="en-US" sz="24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kern="12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확진자</a:t>
            </a:r>
            <a:r>
              <a:rPr lang="en-US" altLang="en-US" sz="24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변화와</a:t>
            </a:r>
            <a:r>
              <a:rPr lang="en-US" altLang="en-US" sz="24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</a:p>
        </p:txBody>
      </p:sp>
      <p:sp>
        <p:nvSpPr>
          <p:cNvPr id="7" name="slide15_shape1">
            <a:extLst>
              <a:ext uri="{FF2B5EF4-FFF2-40B4-BE49-F238E27FC236}">
                <a16:creationId xmlns:a16="http://schemas.microsoft.com/office/drawing/2014/main" id="{BB6294C2-3376-467C-9BD5-09D7CAE9EBB8}"/>
              </a:ext>
            </a:extLst>
          </p:cNvPr>
          <p:cNvSpPr/>
          <p:nvPr/>
        </p:nvSpPr>
        <p:spPr>
          <a:xfrm>
            <a:off x="1487488" y="3743484"/>
            <a:ext cx="316835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algn="ctr" defTabSz="914400" latinLnBrk="1"/>
            <a:r>
              <a:rPr lang="ko-KR" altLang="en-US" sz="24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온라인</a:t>
            </a:r>
            <a:r>
              <a:rPr lang="en-US" altLang="en-US" sz="24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kern="12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상품군별</a:t>
            </a:r>
            <a:r>
              <a:rPr lang="ko-KR" altLang="en-US" sz="24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kern="12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거래액</a:t>
            </a:r>
            <a:r>
              <a:rPr lang="ko-KR" altLang="en-US" sz="24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endParaRPr sz="2400" kern="1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044388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11_shape3">
            <a:extLst>
              <a:ext uri="{FF2B5EF4-FFF2-40B4-BE49-F238E27FC236}">
                <a16:creationId xmlns:a16="http://schemas.microsoft.com/office/drawing/2014/main" id="{12DAEBB9-59D2-4AFD-AAE6-134A02288A51}"/>
              </a:ext>
            </a:extLst>
          </p:cNvPr>
          <p:cNvSpPr/>
          <p:nvPr/>
        </p:nvSpPr>
        <p:spPr>
          <a:xfrm>
            <a:off x="1431399" y="396506"/>
            <a:ext cx="315503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2-4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코로나</a:t>
            </a:r>
            <a:r>
              <a:rPr lang="en-US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확진자</a:t>
            </a:r>
            <a:r>
              <a:rPr lang="en-US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변화와</a:t>
            </a:r>
            <a:r>
              <a:rPr lang="en-US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온라인</a:t>
            </a:r>
            <a:r>
              <a:rPr lang="en-US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거래액</a:t>
            </a:r>
            <a:endParaRPr lang="ko-KR" altLang="en-US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6" name="slide1_picture1" descr="AI Can Help Scientists Find a Covid-19 Vaccine | WIRED">
            <a:extLst>
              <a:ext uri="{FF2B5EF4-FFF2-40B4-BE49-F238E27FC236}">
                <a16:creationId xmlns:a16="http://schemas.microsoft.com/office/drawing/2014/main" id="{5E9F72D6-7899-42F0-A51E-DCCA0E62D39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1278" b="68889" l="18417" r="80958">
                        <a14:foregroundMark x1="20167" y1="45500" x2="21667" y2="46333"/>
                        <a14:foregroundMark x1="18792" y1="55444" x2="18792" y2="55444"/>
                        <a14:foregroundMark x1="18417" y1="51111" x2="18417" y2="51111"/>
                        <a14:foregroundMark x1="56583" y1="46222" x2="67875" y2="50222"/>
                        <a14:foregroundMark x1="78750" y1="45722" x2="78750" y2="45722"/>
                        <a14:foregroundMark x1="80958" y1="45222" x2="80958" y2="45222"/>
                        <a14:foregroundMark x1="58167" y1="61556" x2="58167" y2="61556"/>
                        <a14:backgroundMark x1="29917" y1="34389" x2="29917" y2="34389"/>
                        <a14:backgroundMark x1="39000" y1="37500" x2="39000" y2="37500"/>
                        <a14:backgroundMark x1="21500" y1="42500" x2="21500" y2="42500"/>
                        <a14:backgroundMark x1="37500" y1="63944" x2="37500" y2="63944"/>
                        <a14:backgroundMark x1="40208" y1="60944" x2="40208" y2="60944"/>
                        <a14:backgroundMark x1="54625" y1="51722" x2="54625" y2="51722"/>
                        <a14:backgroundMark x1="57583" y1="38778" x2="57583" y2="38778"/>
                        <a14:backgroundMark x1="19833" y1="53722" x2="19833" y2="53722"/>
                        <a14:backgroundMark x1="34042" y1="65833" x2="34042" y2="65833"/>
                      </a14:backgroundRemoval>
                    </a14:imgEffect>
                  </a14:imgLayer>
                </a14:imgProps>
              </a:ext>
            </a:extLst>
          </a:blip>
          <a:srcRect l="15800" t="26589" r="15472" b="26383"/>
          <a:stretch>
            <a:fillRect/>
          </a:stretch>
        </p:blipFill>
        <p:spPr>
          <a:xfrm>
            <a:off x="119336" y="249848"/>
            <a:ext cx="1231262" cy="631870"/>
          </a:xfrm>
          <a:prstGeom prst="rect">
            <a:avLst/>
          </a:prstGeom>
          <a:noFill/>
        </p:spPr>
      </p:pic>
      <p:sp>
        <p:nvSpPr>
          <p:cNvPr id="18" name="slide5_shape4">
            <a:extLst>
              <a:ext uri="{FF2B5EF4-FFF2-40B4-BE49-F238E27FC236}">
                <a16:creationId xmlns:a16="http://schemas.microsoft.com/office/drawing/2014/main" id="{61F0D3F7-C1B9-4F92-983E-26D011020E36}"/>
              </a:ext>
            </a:extLst>
          </p:cNvPr>
          <p:cNvSpPr/>
          <p:nvPr/>
        </p:nvSpPr>
        <p:spPr>
          <a:xfrm>
            <a:off x="10545897" y="6468925"/>
            <a:ext cx="145475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출처</a:t>
            </a:r>
            <a:r>
              <a:rPr lang="en-US" altLang="ko-KR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국가 </a:t>
            </a:r>
            <a:r>
              <a:rPr lang="ko-KR" altLang="en-US" sz="1200" kern="1200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통계포털</a:t>
            </a:r>
            <a:endParaRPr lang="en-US" altLang="en-US" sz="1200" kern="1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7513B102-5915-4110-A6BC-CBE3D5E0D0A4}"/>
              </a:ext>
            </a:extLst>
          </p:cNvPr>
          <p:cNvGrpSpPr/>
          <p:nvPr/>
        </p:nvGrpSpPr>
        <p:grpSpPr>
          <a:xfrm>
            <a:off x="551384" y="788450"/>
            <a:ext cx="6692468" cy="5887988"/>
            <a:chOff x="2677758" y="788450"/>
            <a:chExt cx="6692468" cy="5887988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72D7C3D1-B605-4AB2-A6B5-2DE993405D4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21774" y="788450"/>
              <a:ext cx="6548452" cy="3064838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E9FEC28B-1B50-461A-928D-070FFDE206C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77758" y="3853288"/>
              <a:ext cx="6459400" cy="2823150"/>
            </a:xfrm>
            <a:prstGeom prst="rect">
              <a:avLst/>
            </a:prstGeom>
          </p:spPr>
        </p:pic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1183A6AA-7A8D-40A6-939C-48A2539447EC}"/>
                </a:ext>
              </a:extLst>
            </p:cNvPr>
            <p:cNvSpPr/>
            <p:nvPr/>
          </p:nvSpPr>
          <p:spPr>
            <a:xfrm>
              <a:off x="3025451" y="6394197"/>
              <a:ext cx="276636" cy="276122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6843AFDD-9BF4-4362-9A17-3C114CA159C6}"/>
                </a:ext>
              </a:extLst>
            </p:cNvPr>
            <p:cNvSpPr/>
            <p:nvPr/>
          </p:nvSpPr>
          <p:spPr>
            <a:xfrm>
              <a:off x="4233952" y="6393147"/>
              <a:ext cx="276636" cy="276122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90235AC5-7B43-4FA3-9843-B83D6181447D}"/>
                </a:ext>
              </a:extLst>
            </p:cNvPr>
            <p:cNvSpPr/>
            <p:nvPr/>
          </p:nvSpPr>
          <p:spPr>
            <a:xfrm>
              <a:off x="7826609" y="6394580"/>
              <a:ext cx="276636" cy="276122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CFB2ED50-E35B-49C9-8ADE-6D653E6B8335}"/>
                </a:ext>
              </a:extLst>
            </p:cNvPr>
            <p:cNvSpPr/>
            <p:nvPr/>
          </p:nvSpPr>
          <p:spPr>
            <a:xfrm>
              <a:off x="3466423" y="3543479"/>
              <a:ext cx="276636" cy="276122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FE29003D-65A0-463F-B636-DD930F2D51FA}"/>
                </a:ext>
              </a:extLst>
            </p:cNvPr>
            <p:cNvSpPr/>
            <p:nvPr/>
          </p:nvSpPr>
          <p:spPr>
            <a:xfrm>
              <a:off x="4706525" y="3541040"/>
              <a:ext cx="276636" cy="276122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71D446F1-E884-4EDB-8071-D3376A54A446}"/>
                </a:ext>
              </a:extLst>
            </p:cNvPr>
            <p:cNvSpPr/>
            <p:nvPr/>
          </p:nvSpPr>
          <p:spPr>
            <a:xfrm>
              <a:off x="8426559" y="3541040"/>
              <a:ext cx="276636" cy="276122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slide5_shape3">
            <a:extLst>
              <a:ext uri="{FF2B5EF4-FFF2-40B4-BE49-F238E27FC236}">
                <a16:creationId xmlns:a16="http://schemas.microsoft.com/office/drawing/2014/main" id="{584942FE-81D2-4644-9200-749870277D29}"/>
              </a:ext>
            </a:extLst>
          </p:cNvPr>
          <p:cNvSpPr/>
          <p:nvPr/>
        </p:nvSpPr>
        <p:spPr>
          <a:xfrm>
            <a:off x="6821378" y="1916832"/>
            <a:ext cx="54426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집에 있는 시간 증가</a:t>
            </a:r>
            <a:r>
              <a:rPr lang="en-US" altLang="ko-KR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온라인 거래 증가 예상</a:t>
            </a:r>
          </a:p>
        </p:txBody>
      </p:sp>
      <p:sp>
        <p:nvSpPr>
          <p:cNvPr id="16" name="slide5_shape3">
            <a:extLst>
              <a:ext uri="{FF2B5EF4-FFF2-40B4-BE49-F238E27FC236}">
                <a16:creationId xmlns:a16="http://schemas.microsoft.com/office/drawing/2014/main" id="{F610F0F6-80DB-4443-A08C-807CB5FC09D3}"/>
              </a:ext>
            </a:extLst>
          </p:cNvPr>
          <p:cNvSpPr/>
          <p:nvPr/>
        </p:nvSpPr>
        <p:spPr>
          <a:xfrm>
            <a:off x="7752184" y="2986836"/>
            <a:ext cx="1031916" cy="1200329"/>
          </a:xfrm>
          <a:prstGeom prst="rect">
            <a:avLst/>
          </a:prstGeom>
          <a:solidFill>
            <a:srgbClr val="1A1A1C"/>
          </a:solidFill>
        </p:spPr>
        <p:txBody>
          <a:bodyPr wrap="square">
            <a:spAutoFit/>
          </a:bodyPr>
          <a:lstStyle/>
          <a:p>
            <a:pPr algn="ctr"/>
            <a:r>
              <a:rPr lang="ko-KR" altLang="en-US" sz="7200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大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724ED87-9186-4292-A0CA-4F2DDC2DC522}"/>
              </a:ext>
            </a:extLst>
          </p:cNvPr>
          <p:cNvGrpSpPr/>
          <p:nvPr/>
        </p:nvGrpSpPr>
        <p:grpSpPr>
          <a:xfrm>
            <a:off x="9128603" y="3115706"/>
            <a:ext cx="2296562" cy="1095517"/>
            <a:chOff x="8663898" y="4005064"/>
            <a:chExt cx="2296562" cy="1095517"/>
          </a:xfrm>
        </p:grpSpPr>
        <p:sp>
          <p:nvSpPr>
            <p:cNvPr id="17" name="slide5_shape3">
              <a:extLst>
                <a:ext uri="{FF2B5EF4-FFF2-40B4-BE49-F238E27FC236}">
                  <a16:creationId xmlns:a16="http://schemas.microsoft.com/office/drawing/2014/main" id="{2AE8DC58-EB0A-4725-AB52-2D6C0AD105E0}"/>
                </a:ext>
              </a:extLst>
            </p:cNvPr>
            <p:cNvSpPr/>
            <p:nvPr/>
          </p:nvSpPr>
          <p:spPr>
            <a:xfrm>
              <a:off x="8663898" y="4005064"/>
              <a:ext cx="2145641" cy="3824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kern="12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여행 및 교통 서비스</a:t>
              </a:r>
            </a:p>
          </p:txBody>
        </p:sp>
        <p:sp>
          <p:nvSpPr>
            <p:cNvPr id="25" name="slide5_shape3">
              <a:extLst>
                <a:ext uri="{FF2B5EF4-FFF2-40B4-BE49-F238E27FC236}">
                  <a16:creationId xmlns:a16="http://schemas.microsoft.com/office/drawing/2014/main" id="{D47B897F-446C-4BC4-B9D9-2B7F94846B68}"/>
                </a:ext>
              </a:extLst>
            </p:cNvPr>
            <p:cNvSpPr/>
            <p:nvPr/>
          </p:nvSpPr>
          <p:spPr>
            <a:xfrm>
              <a:off x="8663898" y="4374397"/>
              <a:ext cx="122391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kern="1200" dirty="0" err="1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음・식료품</a:t>
              </a:r>
              <a:endParaRPr lang="ko-KR" altLang="en-US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6" name="slide5_shape3">
              <a:extLst>
                <a:ext uri="{FF2B5EF4-FFF2-40B4-BE49-F238E27FC236}">
                  <a16:creationId xmlns:a16="http://schemas.microsoft.com/office/drawing/2014/main" id="{7A2AD384-2677-47CC-99D3-D5E81609D139}"/>
                </a:ext>
              </a:extLst>
            </p:cNvPr>
            <p:cNvSpPr/>
            <p:nvPr/>
          </p:nvSpPr>
          <p:spPr>
            <a:xfrm>
              <a:off x="8663898" y="4731249"/>
              <a:ext cx="229656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가전・ 전자・ 통신기기</a:t>
              </a:r>
              <a:endParaRPr lang="ko-KR" altLang="en-US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6BDA35BF-8777-43D0-842D-5EA2DA70D504}"/>
              </a:ext>
            </a:extLst>
          </p:cNvPr>
          <p:cNvGrpSpPr/>
          <p:nvPr/>
        </p:nvGrpSpPr>
        <p:grpSpPr>
          <a:xfrm>
            <a:off x="9128603" y="4618043"/>
            <a:ext cx="2164544" cy="750776"/>
            <a:chOff x="8828000" y="4766456"/>
            <a:chExt cx="2164544" cy="750776"/>
          </a:xfrm>
        </p:grpSpPr>
        <p:sp>
          <p:nvSpPr>
            <p:cNvPr id="27" name="slide5_shape3">
              <a:extLst>
                <a:ext uri="{FF2B5EF4-FFF2-40B4-BE49-F238E27FC236}">
                  <a16:creationId xmlns:a16="http://schemas.microsoft.com/office/drawing/2014/main" id="{AE1CD56C-CF52-4A01-A766-E57EB6BDD275}"/>
                </a:ext>
              </a:extLst>
            </p:cNvPr>
            <p:cNvSpPr/>
            <p:nvPr/>
          </p:nvSpPr>
          <p:spPr>
            <a:xfrm>
              <a:off x="8828000" y="4766456"/>
              <a:ext cx="216454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컴퓨터 및 주변 기기</a:t>
              </a:r>
              <a:endParaRPr lang="ko-KR" altLang="en-US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8" name="slide5_shape3">
              <a:extLst>
                <a:ext uri="{FF2B5EF4-FFF2-40B4-BE49-F238E27FC236}">
                  <a16:creationId xmlns:a16="http://schemas.microsoft.com/office/drawing/2014/main" id="{4A1ADDBE-7E99-4746-AC1A-567B3BE4E5D0}"/>
                </a:ext>
              </a:extLst>
            </p:cNvPr>
            <p:cNvSpPr/>
            <p:nvPr/>
          </p:nvSpPr>
          <p:spPr>
            <a:xfrm>
              <a:off x="8828000" y="5147900"/>
              <a:ext cx="187651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dirty="0" err="1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스포츠・레저용품</a:t>
              </a:r>
              <a:endParaRPr lang="ko-KR" altLang="en-US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29" name="slide5_shape3">
            <a:extLst>
              <a:ext uri="{FF2B5EF4-FFF2-40B4-BE49-F238E27FC236}">
                <a16:creationId xmlns:a16="http://schemas.microsoft.com/office/drawing/2014/main" id="{277D8912-1F95-4C1E-A51E-5DA213B3EABE}"/>
              </a:ext>
            </a:extLst>
          </p:cNvPr>
          <p:cNvSpPr/>
          <p:nvPr/>
        </p:nvSpPr>
        <p:spPr>
          <a:xfrm>
            <a:off x="7773879" y="4388911"/>
            <a:ext cx="1031916" cy="1200329"/>
          </a:xfrm>
          <a:prstGeom prst="rect">
            <a:avLst/>
          </a:prstGeom>
          <a:solidFill>
            <a:srgbClr val="1A1A1C"/>
          </a:solidFill>
        </p:spPr>
        <p:txBody>
          <a:bodyPr wrap="square">
            <a:spAutoFit/>
          </a:bodyPr>
          <a:lstStyle/>
          <a:p>
            <a:pPr algn="ctr"/>
            <a:r>
              <a:rPr lang="ko-KR" altLang="en-US" sz="7200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小</a:t>
            </a:r>
          </a:p>
        </p:txBody>
      </p:sp>
    </p:spTree>
    <p:extLst>
      <p:ext uri="{BB962C8B-B14F-4D97-AF65-F5344CB8AC3E}">
        <p14:creationId xmlns:p14="http://schemas.microsoft.com/office/powerpoint/2010/main" val="42153160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B4086929-C60C-417B-B7A2-C5D011B7DF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035" y="1916595"/>
            <a:ext cx="3091790" cy="4047824"/>
          </a:xfrm>
          <a:prstGeom prst="rect">
            <a:avLst/>
          </a:prstGeom>
        </p:spPr>
      </p:pic>
      <p:sp>
        <p:nvSpPr>
          <p:cNvPr id="3" name="slide11_shape3">
            <a:extLst>
              <a:ext uri="{FF2B5EF4-FFF2-40B4-BE49-F238E27FC236}">
                <a16:creationId xmlns:a16="http://schemas.microsoft.com/office/drawing/2014/main" id="{3E214B8B-00BF-4ED4-886C-B75CBB13694A}"/>
              </a:ext>
            </a:extLst>
          </p:cNvPr>
          <p:cNvSpPr/>
          <p:nvPr/>
        </p:nvSpPr>
        <p:spPr>
          <a:xfrm>
            <a:off x="1431399" y="396506"/>
            <a:ext cx="315503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2-4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코로나</a:t>
            </a:r>
            <a:r>
              <a:rPr lang="en-US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확진자</a:t>
            </a:r>
            <a:r>
              <a:rPr lang="en-US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변화와</a:t>
            </a:r>
            <a:r>
              <a:rPr lang="en-US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온라인</a:t>
            </a:r>
            <a:r>
              <a:rPr lang="en-US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거래액</a:t>
            </a:r>
            <a:endParaRPr lang="ko-KR" altLang="en-US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4" name="slide1_picture1" descr="AI Can Help Scientists Find a Covid-19 Vaccine | WIRED">
            <a:extLst>
              <a:ext uri="{FF2B5EF4-FFF2-40B4-BE49-F238E27FC236}">
                <a16:creationId xmlns:a16="http://schemas.microsoft.com/office/drawing/2014/main" id="{0C6963A9-A6FE-4F35-8C09-BE43C98E595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1278" b="68889" l="18417" r="80958">
                        <a14:foregroundMark x1="20167" y1="45500" x2="21667" y2="46333"/>
                        <a14:foregroundMark x1="18792" y1="55444" x2="18792" y2="55444"/>
                        <a14:foregroundMark x1="18417" y1="51111" x2="18417" y2="51111"/>
                        <a14:foregroundMark x1="56583" y1="46222" x2="67875" y2="50222"/>
                        <a14:foregroundMark x1="78750" y1="45722" x2="78750" y2="45722"/>
                        <a14:foregroundMark x1="80958" y1="45222" x2="80958" y2="45222"/>
                        <a14:foregroundMark x1="58167" y1="61556" x2="58167" y2="61556"/>
                        <a14:backgroundMark x1="29917" y1="34389" x2="29917" y2="34389"/>
                        <a14:backgroundMark x1="39000" y1="37500" x2="39000" y2="37500"/>
                        <a14:backgroundMark x1="21500" y1="42500" x2="21500" y2="42500"/>
                        <a14:backgroundMark x1="37500" y1="63944" x2="37500" y2="63944"/>
                        <a14:backgroundMark x1="40208" y1="60944" x2="40208" y2="60944"/>
                        <a14:backgroundMark x1="54625" y1="51722" x2="54625" y2="51722"/>
                        <a14:backgroundMark x1="57583" y1="38778" x2="57583" y2="38778"/>
                        <a14:backgroundMark x1="19833" y1="53722" x2="19833" y2="53722"/>
                        <a14:backgroundMark x1="34042" y1="65833" x2="34042" y2="65833"/>
                      </a14:backgroundRemoval>
                    </a14:imgEffect>
                  </a14:imgLayer>
                </a14:imgProps>
              </a:ext>
            </a:extLst>
          </a:blip>
          <a:srcRect l="15800" t="26589" r="15472" b="26383"/>
          <a:stretch>
            <a:fillRect/>
          </a:stretch>
        </p:blipFill>
        <p:spPr>
          <a:xfrm>
            <a:off x="119336" y="249848"/>
            <a:ext cx="1231262" cy="631870"/>
          </a:xfrm>
          <a:prstGeom prst="rect">
            <a:avLst/>
          </a:prstGeom>
          <a:noFill/>
        </p:spPr>
      </p:pic>
      <p:sp>
        <p:nvSpPr>
          <p:cNvPr id="5" name="slide11_shape3">
            <a:extLst>
              <a:ext uri="{FF2B5EF4-FFF2-40B4-BE49-F238E27FC236}">
                <a16:creationId xmlns:a16="http://schemas.microsoft.com/office/drawing/2014/main" id="{389C1B57-A83D-419B-80FA-FB5878B214C2}"/>
              </a:ext>
            </a:extLst>
          </p:cNvPr>
          <p:cNvSpPr/>
          <p:nvPr/>
        </p:nvSpPr>
        <p:spPr>
          <a:xfrm>
            <a:off x="1008989" y="1282299"/>
            <a:ext cx="401584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컴퓨터 및 주변기기 </a:t>
            </a:r>
            <a:r>
              <a:rPr lang="ko-KR" altLang="en-US" sz="20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거래액</a:t>
            </a:r>
            <a:r>
              <a:rPr lang="ko-KR" altLang="en-US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변화 미미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E94F6C8-B10C-4C3D-8881-82C1684E46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3517" y="2514700"/>
            <a:ext cx="2198626" cy="235025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0BBAAB6-A04B-4505-BA19-51A87263DFD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4352" y="2636912"/>
            <a:ext cx="2401764" cy="2105832"/>
          </a:xfrm>
          <a:prstGeom prst="rect">
            <a:avLst/>
          </a:prstGeom>
        </p:spPr>
      </p:pic>
      <p:sp>
        <p:nvSpPr>
          <p:cNvPr id="11" name="slide11_shape3">
            <a:extLst>
              <a:ext uri="{FF2B5EF4-FFF2-40B4-BE49-F238E27FC236}">
                <a16:creationId xmlns:a16="http://schemas.microsoft.com/office/drawing/2014/main" id="{0E377D52-B1DB-4F38-9040-E0A1DBFD4F02}"/>
              </a:ext>
            </a:extLst>
          </p:cNvPr>
          <p:cNvSpPr/>
          <p:nvPr/>
        </p:nvSpPr>
        <p:spPr>
          <a:xfrm>
            <a:off x="7023623" y="1282299"/>
            <a:ext cx="318548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스포츠용품 </a:t>
            </a:r>
            <a:r>
              <a:rPr lang="ko-KR" altLang="en-US" sz="20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거래액</a:t>
            </a:r>
            <a:r>
              <a:rPr lang="ko-KR" altLang="en-US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변화 미미</a:t>
            </a:r>
          </a:p>
        </p:txBody>
      </p:sp>
      <p:sp>
        <p:nvSpPr>
          <p:cNvPr id="16" name="slide11_shape3">
            <a:extLst>
              <a:ext uri="{FF2B5EF4-FFF2-40B4-BE49-F238E27FC236}">
                <a16:creationId xmlns:a16="http://schemas.microsoft.com/office/drawing/2014/main" id="{83E64DEF-C7F4-4EED-85D2-B0E45D3F8869}"/>
              </a:ext>
            </a:extLst>
          </p:cNvPr>
          <p:cNvSpPr/>
          <p:nvPr/>
        </p:nvSpPr>
        <p:spPr>
          <a:xfrm>
            <a:off x="6319411" y="4993617"/>
            <a:ext cx="118683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증가 변수</a:t>
            </a:r>
            <a:endParaRPr lang="en-US" altLang="ko-KR" sz="16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CB4F0C9-5F97-474C-BCD4-A2ABDED644EC}"/>
              </a:ext>
            </a:extLst>
          </p:cNvPr>
          <p:cNvSpPr/>
          <p:nvPr/>
        </p:nvSpPr>
        <p:spPr>
          <a:xfrm>
            <a:off x="10162652" y="4921047"/>
            <a:ext cx="100811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감소 변수</a:t>
            </a:r>
          </a:p>
        </p:txBody>
      </p:sp>
      <p:sp>
        <p:nvSpPr>
          <p:cNvPr id="18" name="화살표: 왼쪽 17">
            <a:extLst>
              <a:ext uri="{FF2B5EF4-FFF2-40B4-BE49-F238E27FC236}">
                <a16:creationId xmlns:a16="http://schemas.microsoft.com/office/drawing/2014/main" id="{32F71651-126F-4AAF-B3D9-ABC0B782E8E1}"/>
              </a:ext>
            </a:extLst>
          </p:cNvPr>
          <p:cNvSpPr/>
          <p:nvPr/>
        </p:nvSpPr>
        <p:spPr>
          <a:xfrm>
            <a:off x="8148316" y="3154210"/>
            <a:ext cx="936104" cy="576064"/>
          </a:xfrm>
          <a:prstGeom prst="leftArrow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5514EE7D-8F4E-4332-A0D2-A11124C960F2}"/>
              </a:ext>
            </a:extLst>
          </p:cNvPr>
          <p:cNvSpPr/>
          <p:nvPr/>
        </p:nvSpPr>
        <p:spPr>
          <a:xfrm>
            <a:off x="8174968" y="3592067"/>
            <a:ext cx="999418" cy="576064"/>
          </a:xfrm>
          <a:prstGeom prst="rightArrow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slide11_shape3">
            <a:extLst>
              <a:ext uri="{FF2B5EF4-FFF2-40B4-BE49-F238E27FC236}">
                <a16:creationId xmlns:a16="http://schemas.microsoft.com/office/drawing/2014/main" id="{5867571C-EDC8-4CF7-B511-2F07BD971AAC}"/>
              </a:ext>
            </a:extLst>
          </p:cNvPr>
          <p:cNvSpPr/>
          <p:nvPr/>
        </p:nvSpPr>
        <p:spPr>
          <a:xfrm>
            <a:off x="8197022" y="3403918"/>
            <a:ext cx="83869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상쇄</a:t>
            </a:r>
            <a:endParaRPr lang="ko-KR" altLang="en-US" sz="28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50749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고속도로 교통량 &amp;#39;역대급&amp;#39;…휴게소에도 선별검사소 생긴다 : 네이트 뉴스">
            <a:extLst>
              <a:ext uri="{FF2B5EF4-FFF2-40B4-BE49-F238E27FC236}">
                <a16:creationId xmlns:a16="http://schemas.microsoft.com/office/drawing/2014/main" id="{ACD90159-66CE-4895-929F-3F88B1C978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5060" y="2118743"/>
            <a:ext cx="8117804" cy="4752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택배 대란&amp;#39; 피해간 추석…현장은 &amp;quot;분류작업 여전&amp;quot; | 연합뉴스TV">
            <a:extLst>
              <a:ext uri="{FF2B5EF4-FFF2-40B4-BE49-F238E27FC236}">
                <a16:creationId xmlns:a16="http://schemas.microsoft.com/office/drawing/2014/main" id="{0C571FFD-B31E-4AB8-AFC7-7B08970ED4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42" r="8742"/>
          <a:stretch/>
        </p:blipFill>
        <p:spPr bwMode="auto">
          <a:xfrm>
            <a:off x="-6736" y="3429000"/>
            <a:ext cx="6096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서울시민, &amp;#39;주차공유&amp;#39; 가장 기대” : 네이버 포스트">
            <a:extLst>
              <a:ext uri="{FF2B5EF4-FFF2-40B4-BE49-F238E27FC236}">
                <a16:creationId xmlns:a16="http://schemas.microsoft.com/office/drawing/2014/main" id="{271080A5-C303-4AF6-9C92-F65E3A79B2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56" t="18182"/>
          <a:stretch/>
        </p:blipFill>
        <p:spPr bwMode="auto">
          <a:xfrm>
            <a:off x="-2" y="-2"/>
            <a:ext cx="6096000" cy="3429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서울지하철노선도 보기">
            <a:extLst>
              <a:ext uri="{FF2B5EF4-FFF2-40B4-BE49-F238E27FC236}">
                <a16:creationId xmlns:a16="http://schemas.microsoft.com/office/drawing/2014/main" id="{75532C69-5165-4581-A148-F5FDE7B6EE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" t="18133" r="2648" b="17959"/>
          <a:stretch/>
        </p:blipFill>
        <p:spPr bwMode="auto">
          <a:xfrm>
            <a:off x="6096000" y="-2"/>
            <a:ext cx="6096000" cy="3429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B2539C75-E725-4A5A-B10E-40B326E3B002}"/>
              </a:ext>
            </a:extLst>
          </p:cNvPr>
          <p:cNvSpPr/>
          <p:nvPr/>
        </p:nvSpPr>
        <p:spPr>
          <a:xfrm>
            <a:off x="0" y="-2"/>
            <a:ext cx="12211670" cy="6857999"/>
          </a:xfrm>
          <a:prstGeom prst="rect">
            <a:avLst/>
          </a:prstGeom>
          <a:solidFill>
            <a:schemeClr val="tx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9119BA-977F-4D84-96CD-A1D2DF9E5AC9}"/>
              </a:ext>
            </a:extLst>
          </p:cNvPr>
          <p:cNvSpPr txBox="1"/>
          <p:nvPr/>
        </p:nvSpPr>
        <p:spPr>
          <a:xfrm>
            <a:off x="1682381" y="1843189"/>
            <a:ext cx="88272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코로나</a:t>
            </a:r>
            <a:r>
              <a:rPr lang="en-US" altLang="ko-KR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19</a:t>
            </a:r>
            <a:r>
              <a:rPr lang="ko-KR" altLang="en-US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</a:t>
            </a:r>
            <a:r>
              <a:rPr lang="ko-KR" altLang="en-US" sz="28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장기화</a:t>
            </a:r>
            <a:r>
              <a:rPr lang="ko-KR" altLang="en-US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코로나</a:t>
            </a:r>
            <a:r>
              <a:rPr lang="en-US" altLang="ko-KR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19</a:t>
            </a:r>
            <a:r>
              <a:rPr lang="ko-KR" altLang="en-US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 </a:t>
            </a:r>
            <a:r>
              <a:rPr lang="ko-KR" altLang="en-US" sz="28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일상</a:t>
            </a:r>
            <a:r>
              <a:rPr lang="ko-KR" altLang="en-US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미치는 </a:t>
            </a:r>
            <a:r>
              <a:rPr lang="ko-KR" altLang="en-US" sz="28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영향 감소</a:t>
            </a:r>
          </a:p>
        </p:txBody>
      </p:sp>
      <p:sp>
        <p:nvSpPr>
          <p:cNvPr id="4" name="slide11_shape3">
            <a:extLst>
              <a:ext uri="{FF2B5EF4-FFF2-40B4-BE49-F238E27FC236}">
                <a16:creationId xmlns:a16="http://schemas.microsoft.com/office/drawing/2014/main" id="{639EF1FA-25E8-4435-9C57-1BCFED801F59}"/>
              </a:ext>
            </a:extLst>
          </p:cNvPr>
          <p:cNvSpPr/>
          <p:nvPr/>
        </p:nvSpPr>
        <p:spPr>
          <a:xfrm>
            <a:off x="1431399" y="396506"/>
            <a:ext cx="51167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결론</a:t>
            </a:r>
          </a:p>
        </p:txBody>
      </p:sp>
      <p:pic>
        <p:nvPicPr>
          <p:cNvPr id="5" name="slide1_picture1" descr="AI Can Help Scientists Find a Covid-19 Vaccine | WIRED">
            <a:extLst>
              <a:ext uri="{FF2B5EF4-FFF2-40B4-BE49-F238E27FC236}">
                <a16:creationId xmlns:a16="http://schemas.microsoft.com/office/drawing/2014/main" id="{5B292A47-3C8A-49BD-82D0-944B0717B80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1278" b="68889" l="18417" r="80958">
                        <a14:foregroundMark x1="20167" y1="45500" x2="21667" y2="46333"/>
                        <a14:foregroundMark x1="18792" y1="55444" x2="18792" y2="55444"/>
                        <a14:foregroundMark x1="18417" y1="51111" x2="18417" y2="51111"/>
                        <a14:foregroundMark x1="56583" y1="46222" x2="67875" y2="50222"/>
                        <a14:foregroundMark x1="78750" y1="45722" x2="78750" y2="45722"/>
                        <a14:foregroundMark x1="80958" y1="45222" x2="80958" y2="45222"/>
                        <a14:foregroundMark x1="58167" y1="61556" x2="58167" y2="61556"/>
                        <a14:backgroundMark x1="29917" y1="34389" x2="29917" y2="34389"/>
                        <a14:backgroundMark x1="39000" y1="37500" x2="39000" y2="37500"/>
                        <a14:backgroundMark x1="21500" y1="42500" x2="21500" y2="42500"/>
                        <a14:backgroundMark x1="37500" y1="63944" x2="37500" y2="63944"/>
                        <a14:backgroundMark x1="40208" y1="60944" x2="40208" y2="60944"/>
                        <a14:backgroundMark x1="54625" y1="51722" x2="54625" y2="51722"/>
                        <a14:backgroundMark x1="57583" y1="38778" x2="57583" y2="38778"/>
                        <a14:backgroundMark x1="19833" y1="53722" x2="19833" y2="53722"/>
                        <a14:backgroundMark x1="34042" y1="65833" x2="34042" y2="65833"/>
                      </a14:backgroundRemoval>
                    </a14:imgEffect>
                  </a14:imgLayer>
                </a14:imgProps>
              </a:ext>
            </a:extLst>
          </a:blip>
          <a:srcRect l="15800" t="26589" r="15472" b="26383"/>
          <a:stretch>
            <a:fillRect/>
          </a:stretch>
        </p:blipFill>
        <p:spPr>
          <a:xfrm>
            <a:off x="119336" y="249848"/>
            <a:ext cx="1231262" cy="631870"/>
          </a:xfrm>
          <a:prstGeom prst="rect">
            <a:avLst/>
          </a:prstGeom>
          <a:noFill/>
        </p:spPr>
      </p:pic>
      <p:grpSp>
        <p:nvGrpSpPr>
          <p:cNvPr id="25" name="그룹 24">
            <a:extLst>
              <a:ext uri="{FF2B5EF4-FFF2-40B4-BE49-F238E27FC236}">
                <a16:creationId xmlns:a16="http://schemas.microsoft.com/office/drawing/2014/main" id="{4F092704-C8D4-4166-A970-F452C063AD2B}"/>
              </a:ext>
            </a:extLst>
          </p:cNvPr>
          <p:cNvGrpSpPr/>
          <p:nvPr/>
        </p:nvGrpSpPr>
        <p:grpSpPr>
          <a:xfrm>
            <a:off x="911424" y="3218778"/>
            <a:ext cx="10587015" cy="2328966"/>
            <a:chOff x="567293" y="3617137"/>
            <a:chExt cx="10587015" cy="2328966"/>
          </a:xfrm>
        </p:grpSpPr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9879C0C1-D365-409E-8E2D-03A21FF3CEC7}"/>
                </a:ext>
              </a:extLst>
            </p:cNvPr>
            <p:cNvSpPr/>
            <p:nvPr/>
          </p:nvSpPr>
          <p:spPr>
            <a:xfrm>
              <a:off x="3291414" y="3617137"/>
              <a:ext cx="2277470" cy="2328966"/>
            </a:xfrm>
            <a:prstGeom prst="ellipse">
              <a:avLst/>
            </a:prstGeom>
            <a:solidFill>
              <a:schemeClr val="bg1">
                <a:alpha val="4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D3E0008D-3915-41CA-8F38-B12690BA567B}"/>
                </a:ext>
              </a:extLst>
            </p:cNvPr>
            <p:cNvSpPr/>
            <p:nvPr/>
          </p:nvSpPr>
          <p:spPr>
            <a:xfrm>
              <a:off x="8620708" y="3617137"/>
              <a:ext cx="2277470" cy="2328966"/>
            </a:xfrm>
            <a:prstGeom prst="ellipse">
              <a:avLst/>
            </a:prstGeom>
            <a:solidFill>
              <a:schemeClr val="bg1">
                <a:alpha val="4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EB51FF1D-D159-433E-8AB7-722542B3CD7A}"/>
                </a:ext>
              </a:extLst>
            </p:cNvPr>
            <p:cNvSpPr/>
            <p:nvPr/>
          </p:nvSpPr>
          <p:spPr>
            <a:xfrm>
              <a:off x="5956061" y="3617137"/>
              <a:ext cx="2277470" cy="2328966"/>
            </a:xfrm>
            <a:prstGeom prst="ellipse">
              <a:avLst/>
            </a:prstGeom>
            <a:solidFill>
              <a:schemeClr val="bg1">
                <a:alpha val="4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B4B1FE44-6481-41B9-B065-4B14D7CE60C6}"/>
                </a:ext>
              </a:extLst>
            </p:cNvPr>
            <p:cNvSpPr/>
            <p:nvPr/>
          </p:nvSpPr>
          <p:spPr>
            <a:xfrm>
              <a:off x="626767" y="3617137"/>
              <a:ext cx="2277470" cy="2328966"/>
            </a:xfrm>
            <a:prstGeom prst="ellipse">
              <a:avLst/>
            </a:prstGeom>
            <a:solidFill>
              <a:schemeClr val="bg1">
                <a:alpha val="4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30AE649-3D44-4899-A677-8B368E24AF47}"/>
                </a:ext>
              </a:extLst>
            </p:cNvPr>
            <p:cNvSpPr txBox="1"/>
            <p:nvPr/>
          </p:nvSpPr>
          <p:spPr>
            <a:xfrm>
              <a:off x="567293" y="4444734"/>
              <a:ext cx="24033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공공 자전거 이용률 </a:t>
              </a:r>
              <a:endParaRPr lang="ko-KR" altLang="en-US" sz="20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14D4A94-23F1-4256-9F5B-658272DF9D98}"/>
                </a:ext>
              </a:extLst>
            </p:cNvPr>
            <p:cNvSpPr txBox="1"/>
            <p:nvPr/>
          </p:nvSpPr>
          <p:spPr>
            <a:xfrm>
              <a:off x="1073829" y="4844844"/>
              <a:ext cx="1375717" cy="4678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 err="1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재증가</a:t>
              </a:r>
              <a:endParaRPr lang="ko-KR" altLang="en-US" sz="2400" dirty="0">
                <a:solidFill>
                  <a:schemeClr val="accent5">
                    <a:lumMod val="60000"/>
                    <a:lumOff val="4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01F9E13-2B70-44DE-9A83-E85EBA700A5F}"/>
                </a:ext>
              </a:extLst>
            </p:cNvPr>
            <p:cNvSpPr txBox="1"/>
            <p:nvPr/>
          </p:nvSpPr>
          <p:spPr>
            <a:xfrm>
              <a:off x="3199305" y="4444734"/>
              <a:ext cx="250764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지하철 이용률 </a:t>
              </a:r>
              <a:endParaRPr lang="ko-KR" altLang="en-US" sz="20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55A2119-9770-4692-8536-DC3454DA27E1}"/>
                </a:ext>
              </a:extLst>
            </p:cNvPr>
            <p:cNvSpPr txBox="1"/>
            <p:nvPr/>
          </p:nvSpPr>
          <p:spPr>
            <a:xfrm>
              <a:off x="5844472" y="4452745"/>
              <a:ext cx="250764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교통량</a:t>
              </a:r>
              <a:endParaRPr lang="ko-KR" altLang="en-US" sz="20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4D7F8AA-7CEE-4918-ABEA-D5C9DCD9DD0E}"/>
                </a:ext>
              </a:extLst>
            </p:cNvPr>
            <p:cNvSpPr txBox="1"/>
            <p:nvPr/>
          </p:nvSpPr>
          <p:spPr>
            <a:xfrm>
              <a:off x="8441648" y="4444734"/>
              <a:ext cx="271266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온라인 거래</a:t>
              </a:r>
              <a:endParaRPr lang="ko-KR" altLang="en-US" sz="20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8462F22-2DD8-4231-B893-435778CA6C59}"/>
                </a:ext>
              </a:extLst>
            </p:cNvPr>
            <p:cNvSpPr txBox="1"/>
            <p:nvPr/>
          </p:nvSpPr>
          <p:spPr>
            <a:xfrm>
              <a:off x="9050783" y="4844844"/>
              <a:ext cx="15527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증가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BECD11A-3844-415C-870C-71626719489B}"/>
                </a:ext>
              </a:extLst>
            </p:cNvPr>
            <p:cNvSpPr txBox="1"/>
            <p:nvPr/>
          </p:nvSpPr>
          <p:spPr>
            <a:xfrm>
              <a:off x="3774372" y="4844844"/>
              <a:ext cx="1375717" cy="4678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 err="1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재증가</a:t>
              </a:r>
              <a:endParaRPr lang="ko-KR" altLang="en-US" sz="2400" dirty="0">
                <a:solidFill>
                  <a:schemeClr val="accent5">
                    <a:lumMod val="60000"/>
                    <a:lumOff val="4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53F6825-4795-48CB-992B-79A73AE31E46}"/>
                </a:ext>
              </a:extLst>
            </p:cNvPr>
            <p:cNvSpPr txBox="1"/>
            <p:nvPr/>
          </p:nvSpPr>
          <p:spPr>
            <a:xfrm>
              <a:off x="6437467" y="4852855"/>
              <a:ext cx="1375717" cy="4678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 err="1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재증가</a:t>
              </a:r>
              <a:endParaRPr lang="ko-KR" altLang="en-US" sz="2400" dirty="0">
                <a:solidFill>
                  <a:schemeClr val="accent5">
                    <a:lumMod val="60000"/>
                    <a:lumOff val="4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234876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>
            <a:extLst>
              <a:ext uri="{FF2B5EF4-FFF2-40B4-BE49-F238E27FC236}">
                <a16:creationId xmlns:a16="http://schemas.microsoft.com/office/drawing/2014/main" id="{0C616CB6-F3DC-447B-95CE-A2871BF5AB0D}"/>
              </a:ext>
            </a:extLst>
          </p:cNvPr>
          <p:cNvSpPr/>
          <p:nvPr/>
        </p:nvSpPr>
        <p:spPr>
          <a:xfrm>
            <a:off x="4815898" y="4707905"/>
            <a:ext cx="3886578" cy="233263"/>
          </a:xfrm>
          <a:prstGeom prst="rect">
            <a:avLst/>
          </a:prstGeom>
          <a:solidFill>
            <a:srgbClr val="6161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312AE3FB-CF9E-487D-84E7-913A03D78AE9}"/>
              </a:ext>
            </a:extLst>
          </p:cNvPr>
          <p:cNvSpPr/>
          <p:nvPr/>
        </p:nvSpPr>
        <p:spPr>
          <a:xfrm>
            <a:off x="4816880" y="4397188"/>
            <a:ext cx="6189722" cy="220407"/>
          </a:xfrm>
          <a:prstGeom prst="rect">
            <a:avLst/>
          </a:prstGeom>
          <a:solidFill>
            <a:srgbClr val="6161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slide11_shape3">
            <a:extLst>
              <a:ext uri="{FF2B5EF4-FFF2-40B4-BE49-F238E27FC236}">
                <a16:creationId xmlns:a16="http://schemas.microsoft.com/office/drawing/2014/main" id="{A2D04DBF-986B-4C99-94E9-610AAC694B76}"/>
              </a:ext>
            </a:extLst>
          </p:cNvPr>
          <p:cNvSpPr/>
          <p:nvPr/>
        </p:nvSpPr>
        <p:spPr>
          <a:xfrm>
            <a:off x="1431399" y="396506"/>
            <a:ext cx="194476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중 주요 이슈</a:t>
            </a:r>
          </a:p>
        </p:txBody>
      </p:sp>
      <p:pic>
        <p:nvPicPr>
          <p:cNvPr id="6" name="slide1_picture1" descr="AI Can Help Scientists Find a Covid-19 Vaccine | WIRED">
            <a:extLst>
              <a:ext uri="{FF2B5EF4-FFF2-40B4-BE49-F238E27FC236}">
                <a16:creationId xmlns:a16="http://schemas.microsoft.com/office/drawing/2014/main" id="{1A327462-54E4-4FDF-A5E1-AB2ADBCB9D3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1278" b="68889" l="18417" r="80958">
                        <a14:foregroundMark x1="20167" y1="45500" x2="21667" y2="46333"/>
                        <a14:foregroundMark x1="18792" y1="55444" x2="18792" y2="55444"/>
                        <a14:foregroundMark x1="18417" y1="51111" x2="18417" y2="51111"/>
                        <a14:foregroundMark x1="56583" y1="46222" x2="67875" y2="50222"/>
                        <a14:foregroundMark x1="78750" y1="45722" x2="78750" y2="45722"/>
                        <a14:foregroundMark x1="80958" y1="45222" x2="80958" y2="45222"/>
                        <a14:foregroundMark x1="58167" y1="61556" x2="58167" y2="61556"/>
                        <a14:backgroundMark x1="29917" y1="34389" x2="29917" y2="34389"/>
                        <a14:backgroundMark x1="39000" y1="37500" x2="39000" y2="37500"/>
                        <a14:backgroundMark x1="21500" y1="42500" x2="21500" y2="42500"/>
                        <a14:backgroundMark x1="37500" y1="63944" x2="37500" y2="63944"/>
                        <a14:backgroundMark x1="40208" y1="60944" x2="40208" y2="60944"/>
                        <a14:backgroundMark x1="54625" y1="51722" x2="54625" y2="51722"/>
                        <a14:backgroundMark x1="57583" y1="38778" x2="57583" y2="38778"/>
                        <a14:backgroundMark x1="19833" y1="53722" x2="19833" y2="53722"/>
                        <a14:backgroundMark x1="34042" y1="65833" x2="34042" y2="65833"/>
                      </a14:backgroundRemoval>
                    </a14:imgEffect>
                  </a14:imgLayer>
                </a14:imgProps>
              </a:ext>
            </a:extLst>
          </a:blip>
          <a:srcRect l="15800" t="26589" r="15472" b="26383"/>
          <a:stretch>
            <a:fillRect/>
          </a:stretch>
        </p:blipFill>
        <p:spPr>
          <a:xfrm>
            <a:off x="119336" y="249848"/>
            <a:ext cx="1231262" cy="631870"/>
          </a:xfrm>
          <a:prstGeom prst="rect">
            <a:avLst/>
          </a:prstGeom>
          <a:noFill/>
        </p:spPr>
      </p:pic>
      <p:sp>
        <p:nvSpPr>
          <p:cNvPr id="11" name="slide11_shape3">
            <a:extLst>
              <a:ext uri="{FF2B5EF4-FFF2-40B4-BE49-F238E27FC236}">
                <a16:creationId xmlns:a16="http://schemas.microsoft.com/office/drawing/2014/main" id="{D233EC4A-A870-43ED-8607-D7660E1391F4}"/>
              </a:ext>
            </a:extLst>
          </p:cNvPr>
          <p:cNvSpPr/>
          <p:nvPr/>
        </p:nvSpPr>
        <p:spPr>
          <a:xfrm>
            <a:off x="2396794" y="1114613"/>
            <a:ext cx="195117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코로나 </a:t>
            </a:r>
            <a:r>
              <a:rPr lang="ko-KR" altLang="en-US" sz="20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확진자</a:t>
            </a:r>
            <a:r>
              <a:rPr lang="ko-KR" altLang="en-US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수</a:t>
            </a:r>
          </a:p>
        </p:txBody>
      </p:sp>
      <p:sp>
        <p:nvSpPr>
          <p:cNvPr id="12" name="slide11_shape3">
            <a:extLst>
              <a:ext uri="{FF2B5EF4-FFF2-40B4-BE49-F238E27FC236}">
                <a16:creationId xmlns:a16="http://schemas.microsoft.com/office/drawing/2014/main" id="{28D35900-E97B-43D7-8B1F-407366E020C2}"/>
              </a:ext>
            </a:extLst>
          </p:cNvPr>
          <p:cNvSpPr/>
          <p:nvPr/>
        </p:nvSpPr>
        <p:spPr>
          <a:xfrm>
            <a:off x="2630832" y="3300068"/>
            <a:ext cx="171713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지하철 승객 수</a:t>
            </a:r>
          </a:p>
        </p:txBody>
      </p:sp>
      <p:sp>
        <p:nvSpPr>
          <p:cNvPr id="13" name="slide11_shape3">
            <a:extLst>
              <a:ext uri="{FF2B5EF4-FFF2-40B4-BE49-F238E27FC236}">
                <a16:creationId xmlns:a16="http://schemas.microsoft.com/office/drawing/2014/main" id="{76DC2E06-2B9C-4AE6-9BEB-3D5939B51EFC}"/>
              </a:ext>
            </a:extLst>
          </p:cNvPr>
          <p:cNvSpPr/>
          <p:nvPr/>
        </p:nvSpPr>
        <p:spPr>
          <a:xfrm>
            <a:off x="2928991" y="2335127"/>
            <a:ext cx="14189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공공 자전거</a:t>
            </a:r>
          </a:p>
        </p:txBody>
      </p:sp>
      <p:sp>
        <p:nvSpPr>
          <p:cNvPr id="14" name="slide11_shape3">
            <a:extLst>
              <a:ext uri="{FF2B5EF4-FFF2-40B4-BE49-F238E27FC236}">
                <a16:creationId xmlns:a16="http://schemas.microsoft.com/office/drawing/2014/main" id="{687A0477-1805-4653-A666-3A727057CB64}"/>
              </a:ext>
            </a:extLst>
          </p:cNvPr>
          <p:cNvSpPr/>
          <p:nvPr/>
        </p:nvSpPr>
        <p:spPr>
          <a:xfrm>
            <a:off x="2630832" y="5550323"/>
            <a:ext cx="171713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온라인 </a:t>
            </a:r>
            <a:r>
              <a:rPr lang="ko-KR" altLang="en-US" sz="20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거래액</a:t>
            </a:r>
            <a:endParaRPr lang="ko-KR" altLang="en-US" sz="20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1D35F72A-32CA-4CEC-AB86-CC2BB2508C49}"/>
              </a:ext>
            </a:extLst>
          </p:cNvPr>
          <p:cNvGrpSpPr/>
          <p:nvPr/>
        </p:nvGrpSpPr>
        <p:grpSpPr>
          <a:xfrm>
            <a:off x="4708149" y="852605"/>
            <a:ext cx="6138675" cy="930428"/>
            <a:chOff x="3773749" y="1198351"/>
            <a:chExt cx="6138675" cy="930428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3E900454-D340-48E9-A677-4E30992264C3}"/>
                </a:ext>
              </a:extLst>
            </p:cNvPr>
            <p:cNvGrpSpPr/>
            <p:nvPr/>
          </p:nvGrpSpPr>
          <p:grpSpPr>
            <a:xfrm>
              <a:off x="3792149" y="1509533"/>
              <a:ext cx="4439422" cy="293378"/>
              <a:chOff x="3782093" y="1390149"/>
              <a:chExt cx="4439422" cy="293378"/>
            </a:xfrm>
          </p:grpSpPr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58453E24-7B90-4A86-9798-4F9C17C6F6D7}"/>
                  </a:ext>
                </a:extLst>
              </p:cNvPr>
              <p:cNvSpPr/>
              <p:nvPr/>
            </p:nvSpPr>
            <p:spPr>
              <a:xfrm>
                <a:off x="3865031" y="1390149"/>
                <a:ext cx="4356484" cy="276999"/>
              </a:xfrm>
              <a:prstGeom prst="rect">
                <a:avLst/>
              </a:prstGeom>
              <a:solidFill>
                <a:schemeClr val="bg1">
                  <a:lumMod val="50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slide17_shape2">
                <a:extLst>
                  <a:ext uri="{FF2B5EF4-FFF2-40B4-BE49-F238E27FC236}">
                    <a16:creationId xmlns:a16="http://schemas.microsoft.com/office/drawing/2014/main" id="{1B13ACAE-836D-4A36-B440-A0BD57795794}"/>
                  </a:ext>
                </a:extLst>
              </p:cNvPr>
              <p:cNvSpPr/>
              <p:nvPr/>
            </p:nvSpPr>
            <p:spPr>
              <a:xfrm>
                <a:off x="3782093" y="1406528"/>
                <a:ext cx="4392488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algn="ctr" defTabSz="914400" latinLnBrk="1"/>
                <a:r>
                  <a:rPr lang="ko-KR" altLang="en-US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해당</a:t>
                </a:r>
                <a:r>
                  <a:rPr lang="en-US" altLang="en-US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:r>
                  <a:rPr lang="ko-KR" altLang="en-US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월</a:t>
                </a:r>
                <a:r>
                  <a:rPr lang="en-US" altLang="en-US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:r>
                  <a:rPr lang="ko-KR" altLang="en-US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마지막</a:t>
                </a:r>
                <a:r>
                  <a:rPr lang="en-US" altLang="en-US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:r>
                  <a:rPr lang="ko-KR" altLang="en-US" sz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일자를 기준으로 월별 </a:t>
                </a:r>
                <a:r>
                  <a:rPr lang="ko-KR" altLang="en-US" sz="1200" dirty="0" err="1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확진자</a:t>
                </a:r>
                <a:r>
                  <a:rPr lang="ko-KR" altLang="en-US" sz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수 계산 </a:t>
                </a:r>
                <a:r>
                  <a:rPr lang="en-US" altLang="ko-KR" sz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-&gt;</a:t>
                </a:r>
                <a:r>
                  <a:rPr lang="ko-KR" altLang="en-US" sz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데이터 생성</a:t>
                </a:r>
                <a:endParaRPr lang="en-US" altLang="ko-KR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sp>
          <p:nvSpPr>
            <p:cNvPr id="15" name="slide17_shape2">
              <a:extLst>
                <a:ext uri="{FF2B5EF4-FFF2-40B4-BE49-F238E27FC236}">
                  <a16:creationId xmlns:a16="http://schemas.microsoft.com/office/drawing/2014/main" id="{029981B0-D2B6-40DF-868E-8112E7593E58}"/>
                </a:ext>
              </a:extLst>
            </p:cNvPr>
            <p:cNvSpPr/>
            <p:nvPr/>
          </p:nvSpPr>
          <p:spPr>
            <a:xfrm>
              <a:off x="3773749" y="1209528"/>
              <a:ext cx="3595203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일별 </a:t>
              </a:r>
              <a:r>
                <a:rPr lang="ko-KR" altLang="en-US" sz="1200" kern="1200" dirty="0" err="1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확진자</a:t>
              </a:r>
              <a:r>
                <a:rPr lang="ko-KR" altLang="en-US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데이터를 월별 </a:t>
              </a:r>
              <a:r>
                <a:rPr lang="ko-KR" altLang="en-US" sz="1200" kern="1200" dirty="0" err="1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확진자</a:t>
              </a:r>
              <a:r>
                <a:rPr lang="ko-KR" altLang="en-US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sz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데이터로 가공 요망</a:t>
              </a:r>
              <a:endParaRPr lang="en-US" altLang="ko-KR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6" name="slide17_shape2">
              <a:extLst>
                <a:ext uri="{FF2B5EF4-FFF2-40B4-BE49-F238E27FC236}">
                  <a16:creationId xmlns:a16="http://schemas.microsoft.com/office/drawing/2014/main" id="{4D11DE16-D581-4D42-A0A7-FEAA40B21C23}"/>
                </a:ext>
              </a:extLst>
            </p:cNvPr>
            <p:cNvSpPr/>
            <p:nvPr/>
          </p:nvSpPr>
          <p:spPr>
            <a:xfrm>
              <a:off x="3802245" y="1851780"/>
              <a:ext cx="5115580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algn="l" defTabSz="914400" latinLnBrk="1"/>
              <a:r>
                <a:rPr lang="ko-KR" altLang="en-US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만들어진</a:t>
              </a:r>
              <a:r>
                <a:rPr lang="en-US" altLang="en-US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데이터셋</a:t>
              </a:r>
              <a:r>
                <a:rPr lang="en-US" altLang="en-US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값을</a:t>
              </a:r>
              <a:r>
                <a:rPr lang="en-US" altLang="en-US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코로나</a:t>
              </a:r>
              <a:r>
                <a:rPr lang="en-US" altLang="en-US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라이브의</a:t>
              </a:r>
              <a:r>
                <a:rPr lang="en-US" altLang="en-US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월별</a:t>
              </a:r>
              <a:r>
                <a:rPr lang="en-US" altLang="en-US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sz="1200" kern="1200" dirty="0" err="1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확진자</a:t>
              </a:r>
              <a:r>
                <a:rPr lang="en-US" altLang="en-US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수와</a:t>
              </a:r>
              <a:r>
                <a:rPr lang="en-US" altLang="en-US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대조</a:t>
              </a:r>
              <a:r>
                <a:rPr lang="en-US" altLang="en-US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비교</a:t>
              </a:r>
              <a:r>
                <a:rPr lang="en-US" altLang="en-US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확인</a:t>
              </a:r>
              <a:endParaRPr lang="en-US" altLang="ko-KR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7" name="slide17_shape2">
              <a:extLst>
                <a:ext uri="{FF2B5EF4-FFF2-40B4-BE49-F238E27FC236}">
                  <a16:creationId xmlns:a16="http://schemas.microsoft.com/office/drawing/2014/main" id="{143AE163-226D-48B6-9019-8BA4E5EDED65}"/>
                </a:ext>
              </a:extLst>
            </p:cNvPr>
            <p:cNvSpPr/>
            <p:nvPr/>
          </p:nvSpPr>
          <p:spPr>
            <a:xfrm>
              <a:off x="7542408" y="1209680"/>
              <a:ext cx="2370016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누적 월별 </a:t>
              </a:r>
              <a:r>
                <a:rPr lang="ko-KR" altLang="en-US" sz="1200" dirty="0" err="1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확진자</a:t>
              </a:r>
              <a:r>
                <a:rPr lang="ko-KR" altLang="en-US" sz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데이터 처리</a:t>
              </a:r>
              <a:r>
                <a:rPr lang="en-US" altLang="en-US" sz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sz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필요</a:t>
              </a:r>
              <a:endParaRPr lang="en-US" altLang="ko-KR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9" name="slide17_shape2">
              <a:extLst>
                <a:ext uri="{FF2B5EF4-FFF2-40B4-BE49-F238E27FC236}">
                  <a16:creationId xmlns:a16="http://schemas.microsoft.com/office/drawing/2014/main" id="{7533712B-2233-4B1B-BF40-29078C232B8B}"/>
                </a:ext>
              </a:extLst>
            </p:cNvPr>
            <p:cNvSpPr/>
            <p:nvPr/>
          </p:nvSpPr>
          <p:spPr>
            <a:xfrm>
              <a:off x="7297084" y="1198351"/>
              <a:ext cx="432048" cy="27700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+ </a:t>
              </a:r>
              <a:endParaRPr lang="en-US" altLang="ko-KR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A7C0B0B-1D48-4146-9FBE-1ADB4E931D84}"/>
              </a:ext>
            </a:extLst>
          </p:cNvPr>
          <p:cNvSpPr/>
          <p:nvPr/>
        </p:nvSpPr>
        <p:spPr>
          <a:xfrm>
            <a:off x="4802933" y="3524043"/>
            <a:ext cx="3775428" cy="264997"/>
          </a:xfrm>
          <a:prstGeom prst="rect">
            <a:avLst/>
          </a:prstGeom>
          <a:solidFill>
            <a:srgbClr val="6161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F045B18A-6F9B-4420-AD92-A67B60FE6A7E}"/>
              </a:ext>
            </a:extLst>
          </p:cNvPr>
          <p:cNvGrpSpPr/>
          <p:nvPr/>
        </p:nvGrpSpPr>
        <p:grpSpPr>
          <a:xfrm>
            <a:off x="4732225" y="3223041"/>
            <a:ext cx="3806855" cy="565999"/>
            <a:chOff x="4732225" y="3223041"/>
            <a:chExt cx="3806855" cy="565999"/>
          </a:xfrm>
        </p:grpSpPr>
        <p:sp>
          <p:nvSpPr>
            <p:cNvPr id="22" name="slide17_shape2">
              <a:extLst>
                <a:ext uri="{FF2B5EF4-FFF2-40B4-BE49-F238E27FC236}">
                  <a16:creationId xmlns:a16="http://schemas.microsoft.com/office/drawing/2014/main" id="{44F011C2-8B95-42A9-B8EA-6E071B218301}"/>
                </a:ext>
              </a:extLst>
            </p:cNvPr>
            <p:cNvSpPr/>
            <p:nvPr/>
          </p:nvSpPr>
          <p:spPr>
            <a:xfrm>
              <a:off x="4732225" y="3223041"/>
              <a:ext cx="3045262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algn="l" defTabSz="914400" latinLnBrk="1"/>
              <a:r>
                <a:rPr lang="ko-KR" altLang="en-US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일별 데이터를 월별 데이터로 가공 </a:t>
              </a:r>
              <a:r>
                <a:rPr lang="ko-KR" altLang="en-US" sz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필요</a:t>
              </a:r>
              <a:endParaRPr lang="en-US" altLang="ko-KR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0" name="slide17_shape2">
              <a:extLst>
                <a:ext uri="{FF2B5EF4-FFF2-40B4-BE49-F238E27FC236}">
                  <a16:creationId xmlns:a16="http://schemas.microsoft.com/office/drawing/2014/main" id="{061DA8B2-6F93-4EAC-9AEB-32C92169DEDE}"/>
                </a:ext>
              </a:extLst>
            </p:cNvPr>
            <p:cNvSpPr/>
            <p:nvPr/>
          </p:nvSpPr>
          <p:spPr>
            <a:xfrm>
              <a:off x="4763652" y="3512041"/>
              <a:ext cx="3775428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algn="l" defTabSz="914400" latinLnBrk="1"/>
              <a:r>
                <a:rPr lang="ko-KR" altLang="en-US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날짜를</a:t>
              </a:r>
              <a:r>
                <a:rPr lang="en-US" altLang="en-US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조건으로</a:t>
              </a:r>
              <a:r>
                <a:rPr lang="en-US" altLang="en-US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지정하여</a:t>
              </a:r>
              <a:r>
                <a:rPr lang="en-US" altLang="en-US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새로운</a:t>
              </a:r>
              <a:r>
                <a:rPr lang="en-US" altLang="en-US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데이터셋을</a:t>
              </a:r>
              <a:r>
                <a:rPr lang="en-US" altLang="en-US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만들어</a:t>
              </a:r>
              <a:r>
                <a:rPr lang="en-US" altLang="en-US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해결</a:t>
              </a:r>
              <a:endParaRPr lang="en-US" altLang="ko-KR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413CD11E-7254-4624-AC47-B18E8CCEE291}"/>
              </a:ext>
            </a:extLst>
          </p:cNvPr>
          <p:cNvSpPr/>
          <p:nvPr/>
        </p:nvSpPr>
        <p:spPr>
          <a:xfrm>
            <a:off x="4825160" y="5818497"/>
            <a:ext cx="3433332" cy="274799"/>
          </a:xfrm>
          <a:prstGeom prst="rect">
            <a:avLst/>
          </a:prstGeom>
          <a:solidFill>
            <a:srgbClr val="6161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0DFEFD57-442C-46D2-A8B3-4D87CA78EB04}"/>
              </a:ext>
            </a:extLst>
          </p:cNvPr>
          <p:cNvGrpSpPr/>
          <p:nvPr/>
        </p:nvGrpSpPr>
        <p:grpSpPr>
          <a:xfrm>
            <a:off x="4732225" y="5279150"/>
            <a:ext cx="4089097" cy="781123"/>
            <a:chOff x="3770818" y="5488098"/>
            <a:chExt cx="4089097" cy="781123"/>
          </a:xfrm>
        </p:grpSpPr>
        <p:sp>
          <p:nvSpPr>
            <p:cNvPr id="4" name="slide17_shape2"/>
            <p:cNvSpPr/>
            <p:nvPr/>
          </p:nvSpPr>
          <p:spPr>
            <a:xfrm>
              <a:off x="3770818" y="5488098"/>
              <a:ext cx="3598134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algn="l" defTabSz="914400" latinLnBrk="1"/>
              <a:r>
                <a:rPr lang="ko-KR" altLang="en-US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그래프</a:t>
              </a:r>
              <a:r>
                <a:rPr lang="en-US" altLang="en-US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en-US" altLang="ko-KR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y</a:t>
              </a:r>
              <a:r>
                <a:rPr lang="ko-KR" altLang="en-US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값이</a:t>
              </a:r>
              <a:r>
                <a:rPr lang="en-US" altLang="en-US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계속</a:t>
              </a:r>
              <a:r>
                <a:rPr lang="en-US" altLang="en-US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증가하는</a:t>
              </a:r>
              <a:r>
                <a:rPr lang="en-US" altLang="en-US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그래프만</a:t>
              </a:r>
              <a:r>
                <a:rPr lang="en-US" altLang="en-US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그려지는</a:t>
              </a:r>
              <a:r>
                <a:rPr lang="en-US" altLang="en-US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문제</a:t>
              </a:r>
              <a:r>
                <a:rPr lang="en-US" altLang="ko-KR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</a:t>
              </a:r>
            </a:p>
          </p:txBody>
        </p:sp>
        <p:sp>
          <p:nvSpPr>
            <p:cNvPr id="26" name="slide17_shape2">
              <a:extLst>
                <a:ext uri="{FF2B5EF4-FFF2-40B4-BE49-F238E27FC236}">
                  <a16:creationId xmlns:a16="http://schemas.microsoft.com/office/drawing/2014/main" id="{56D5DC09-BB85-43C9-B53D-263E8C372639}"/>
                </a:ext>
              </a:extLst>
            </p:cNvPr>
            <p:cNvSpPr/>
            <p:nvPr/>
          </p:nvSpPr>
          <p:spPr>
            <a:xfrm>
              <a:off x="3802245" y="5737213"/>
              <a:ext cx="4057670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algn="l" defTabSz="914400" latinLnBrk="1"/>
              <a:r>
                <a:rPr lang="en-US" altLang="ko-KR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y</a:t>
              </a:r>
              <a:r>
                <a:rPr lang="ko-KR" altLang="en-US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축</a:t>
              </a:r>
              <a:r>
                <a:rPr lang="en-US" altLang="en-US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값</a:t>
              </a:r>
              <a:r>
                <a:rPr lang="en-US" altLang="en-US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오름차순 </a:t>
              </a:r>
              <a:r>
                <a:rPr lang="en-US" altLang="ko-KR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x ∴ </a:t>
              </a:r>
              <a:r>
                <a:rPr lang="ko-KR" altLang="en-US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문자형으로</a:t>
              </a:r>
              <a:r>
                <a:rPr lang="en-US" altLang="en-US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인식된다</a:t>
              </a:r>
              <a:r>
                <a:rPr lang="en-US" altLang="en-US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판단</a:t>
              </a:r>
              <a:endParaRPr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8" name="slide17_shape2">
              <a:extLst>
                <a:ext uri="{FF2B5EF4-FFF2-40B4-BE49-F238E27FC236}">
                  <a16:creationId xmlns:a16="http://schemas.microsoft.com/office/drawing/2014/main" id="{5CDC0F33-5DC6-4516-AA67-ABFE2D4CCF24}"/>
                </a:ext>
              </a:extLst>
            </p:cNvPr>
            <p:cNvSpPr/>
            <p:nvPr/>
          </p:nvSpPr>
          <p:spPr>
            <a:xfrm>
              <a:off x="3837558" y="5992222"/>
              <a:ext cx="3504387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algn="l" defTabSz="914400" latinLnBrk="1"/>
              <a:r>
                <a:rPr lang="en-US" altLang="ko-KR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info, </a:t>
              </a:r>
              <a:r>
                <a:rPr lang="en-US" altLang="ko-KR" sz="1200" kern="1200" dirty="0" err="1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dtype</a:t>
              </a:r>
              <a:r>
                <a:rPr lang="ko-KR" altLang="en-US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을</a:t>
              </a:r>
              <a:r>
                <a:rPr lang="en-US" altLang="en-US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이용해</a:t>
              </a:r>
              <a:r>
                <a:rPr lang="en-US" altLang="en-US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확인한</a:t>
              </a:r>
              <a:r>
                <a:rPr lang="en-US" altLang="en-US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뒤</a:t>
              </a:r>
              <a:r>
                <a:rPr lang="en-US" altLang="en-US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자료형을</a:t>
              </a:r>
              <a:r>
                <a:rPr lang="en-US" altLang="en-US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변환해</a:t>
              </a:r>
              <a:r>
                <a:rPr lang="en-US" altLang="en-US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해결</a:t>
              </a:r>
              <a:endParaRPr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D22D020A-A025-4544-B2D7-C46723A323BA}"/>
              </a:ext>
            </a:extLst>
          </p:cNvPr>
          <p:cNvGrpSpPr/>
          <p:nvPr/>
        </p:nvGrpSpPr>
        <p:grpSpPr>
          <a:xfrm>
            <a:off x="4763652" y="2100098"/>
            <a:ext cx="6012191" cy="851929"/>
            <a:chOff x="3828225" y="2362646"/>
            <a:chExt cx="6012191" cy="851929"/>
          </a:xfrm>
        </p:grpSpPr>
        <p:sp>
          <p:nvSpPr>
            <p:cNvPr id="9" name="slide17_shape2">
              <a:extLst>
                <a:ext uri="{FF2B5EF4-FFF2-40B4-BE49-F238E27FC236}">
                  <a16:creationId xmlns:a16="http://schemas.microsoft.com/office/drawing/2014/main" id="{88A0D13A-BB05-4C31-B3C3-A94FC45DCB73}"/>
                </a:ext>
              </a:extLst>
            </p:cNvPr>
            <p:cNvSpPr/>
            <p:nvPr/>
          </p:nvSpPr>
          <p:spPr>
            <a:xfrm>
              <a:off x="3841527" y="2362646"/>
              <a:ext cx="3982666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 defTabSz="914400" latinLnBrk="1"/>
              <a:r>
                <a:rPr lang="ko-KR" altLang="en-US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데이터셋에</a:t>
              </a:r>
              <a:r>
                <a:rPr lang="en-US" altLang="en-US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sz="1200" kern="1200" dirty="0" err="1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결측값과</a:t>
              </a:r>
              <a:r>
                <a:rPr lang="en-US" altLang="en-US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en-US" altLang="ko-KR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//N</a:t>
              </a:r>
              <a:r>
                <a:rPr lang="ko-KR" altLang="en-US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으로</a:t>
              </a:r>
              <a:r>
                <a:rPr lang="en-US" altLang="en-US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표현된</a:t>
              </a:r>
              <a:r>
                <a:rPr lang="en-US" altLang="en-US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값이</a:t>
              </a:r>
              <a:r>
                <a:rPr lang="en-US" altLang="en-US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존재해</a:t>
              </a:r>
              <a:r>
                <a:rPr lang="en-US" altLang="en-US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sz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에러 처리</a:t>
              </a:r>
              <a:endParaRPr lang="en-US" altLang="ko-KR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7CC2667D-4FEC-4231-ABCB-7214D50BC0E9}"/>
                </a:ext>
              </a:extLst>
            </p:cNvPr>
            <p:cNvSpPr/>
            <p:nvPr/>
          </p:nvSpPr>
          <p:spPr>
            <a:xfrm>
              <a:off x="3909812" y="2926543"/>
              <a:ext cx="1538116" cy="267477"/>
            </a:xfrm>
            <a:prstGeom prst="rect">
              <a:avLst/>
            </a:prstGeom>
            <a:solidFill>
              <a:srgbClr val="6161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slide17_shape2">
              <a:extLst>
                <a:ext uri="{FF2B5EF4-FFF2-40B4-BE49-F238E27FC236}">
                  <a16:creationId xmlns:a16="http://schemas.microsoft.com/office/drawing/2014/main" id="{31596144-F596-4031-878D-09321F7C0750}"/>
                </a:ext>
              </a:extLst>
            </p:cNvPr>
            <p:cNvSpPr/>
            <p:nvPr/>
          </p:nvSpPr>
          <p:spPr>
            <a:xfrm>
              <a:off x="3828225" y="2658097"/>
              <a:ext cx="6012191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 defTabSz="914400" latinLnBrk="1"/>
              <a:r>
                <a:rPr lang="en-US" altLang="ko-KR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map</a:t>
              </a:r>
              <a:r>
                <a:rPr lang="ko-KR" altLang="en-US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을</a:t>
              </a:r>
              <a:r>
                <a:rPr lang="en-US" altLang="en-US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이용해</a:t>
              </a:r>
              <a:r>
                <a:rPr lang="en-US" altLang="en-US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특정</a:t>
              </a:r>
              <a:r>
                <a:rPr lang="en-US" altLang="en-US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문자만</a:t>
              </a:r>
              <a:r>
                <a:rPr lang="en-US" altLang="en-US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처리 시</a:t>
              </a:r>
              <a:r>
                <a:rPr lang="en-US" altLang="ko-KR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</a:t>
              </a:r>
              <a:r>
                <a:rPr lang="en-US" altLang="en-US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지정되지</a:t>
              </a:r>
              <a:r>
                <a:rPr lang="en-US" altLang="en-US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않은</a:t>
              </a:r>
              <a:r>
                <a:rPr lang="en-US" altLang="en-US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자료는 전부</a:t>
              </a:r>
              <a:r>
                <a:rPr lang="en-US" altLang="en-US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en-US" altLang="ko-KR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NAN</a:t>
              </a:r>
              <a:r>
                <a:rPr lang="ko-KR" altLang="en-US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값으로</a:t>
              </a:r>
              <a:r>
                <a:rPr lang="en-US" altLang="en-US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변하는</a:t>
              </a:r>
              <a:r>
                <a:rPr lang="en-US" altLang="en-US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문제</a:t>
              </a:r>
              <a:r>
                <a:rPr lang="en-US" altLang="ko-KR" sz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sz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발생</a:t>
              </a:r>
              <a:endParaRPr lang="en-US" altLang="ko-KR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9" name="slide17_shape2">
              <a:extLst>
                <a:ext uri="{FF2B5EF4-FFF2-40B4-BE49-F238E27FC236}">
                  <a16:creationId xmlns:a16="http://schemas.microsoft.com/office/drawing/2014/main" id="{05061322-A80A-4050-9CC4-36CB4181C0DD}"/>
                </a:ext>
              </a:extLst>
            </p:cNvPr>
            <p:cNvSpPr/>
            <p:nvPr/>
          </p:nvSpPr>
          <p:spPr>
            <a:xfrm>
              <a:off x="3863752" y="2937576"/>
              <a:ext cx="1697488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 defTabSz="914400" latinLnBrk="1"/>
              <a:r>
                <a:rPr lang="en-US" altLang="ko-KR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replace</a:t>
              </a:r>
              <a:r>
                <a:rPr lang="ko-KR" altLang="en-US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를</a:t>
              </a:r>
              <a:r>
                <a:rPr lang="en-US" altLang="en-US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이용해</a:t>
              </a:r>
              <a:r>
                <a:rPr lang="en-US" altLang="en-US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sz="12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해결</a:t>
              </a:r>
              <a:endParaRPr lang="en-US" altLang="ko-KR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35" name="slide11_shape3">
            <a:extLst>
              <a:ext uri="{FF2B5EF4-FFF2-40B4-BE49-F238E27FC236}">
                <a16:creationId xmlns:a16="http://schemas.microsoft.com/office/drawing/2014/main" id="{2272826F-7BEF-4D94-9C4D-1BA37845FA7F}"/>
              </a:ext>
            </a:extLst>
          </p:cNvPr>
          <p:cNvSpPr/>
          <p:nvPr/>
        </p:nvSpPr>
        <p:spPr>
          <a:xfrm>
            <a:off x="1431400" y="4357027"/>
            <a:ext cx="291657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자전거 </a:t>
            </a:r>
            <a:r>
              <a:rPr lang="en-US" altLang="ko-KR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~ </a:t>
            </a:r>
            <a:r>
              <a:rPr lang="ko-KR" altLang="en-US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교통량 공통 문제</a:t>
            </a: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0B7B6B77-F4D6-4509-A251-46FB5F5F9CF4}"/>
              </a:ext>
            </a:extLst>
          </p:cNvPr>
          <p:cNvGrpSpPr/>
          <p:nvPr/>
        </p:nvGrpSpPr>
        <p:grpSpPr>
          <a:xfrm>
            <a:off x="4789348" y="4094830"/>
            <a:ext cx="6217253" cy="838136"/>
            <a:chOff x="4793304" y="4355232"/>
            <a:chExt cx="6217253" cy="838136"/>
          </a:xfrm>
        </p:grpSpPr>
        <p:sp>
          <p:nvSpPr>
            <p:cNvPr id="41" name="slide17_shape2">
              <a:extLst>
                <a:ext uri="{FF2B5EF4-FFF2-40B4-BE49-F238E27FC236}">
                  <a16:creationId xmlns:a16="http://schemas.microsoft.com/office/drawing/2014/main" id="{72D12EA0-CF61-48BD-ACFA-DCCD99A279F3}"/>
                </a:ext>
              </a:extLst>
            </p:cNvPr>
            <p:cNvSpPr/>
            <p:nvPr/>
          </p:nvSpPr>
          <p:spPr>
            <a:xfrm>
              <a:off x="4793304" y="4618638"/>
              <a:ext cx="2316298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apply</a:t>
              </a:r>
              <a:r>
                <a:rPr lang="ko-KR" altLang="en-US" sz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와 </a:t>
              </a:r>
              <a:r>
                <a:rPr lang="en-US" altLang="ko-KR" sz="1200" dirty="0" err="1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to_numeric</a:t>
              </a:r>
              <a:r>
                <a:rPr lang="en-US" altLang="ko-KR" sz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sz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함수로 해결</a:t>
              </a:r>
              <a:r>
                <a:rPr lang="en-US" altLang="ko-KR" sz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</a:t>
              </a:r>
              <a:endParaRPr lang="en-US" altLang="ko-KR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42" name="slide17_shape2">
              <a:extLst>
                <a:ext uri="{FF2B5EF4-FFF2-40B4-BE49-F238E27FC236}">
                  <a16:creationId xmlns:a16="http://schemas.microsoft.com/office/drawing/2014/main" id="{3EAFFD9D-0AF3-42C6-847C-A856247FEC80}"/>
                </a:ext>
              </a:extLst>
            </p:cNvPr>
            <p:cNvSpPr/>
            <p:nvPr/>
          </p:nvSpPr>
          <p:spPr>
            <a:xfrm>
              <a:off x="6991685" y="4620497"/>
              <a:ext cx="4018872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[</a:t>
              </a:r>
              <a:r>
                <a:rPr lang="ko-KR" altLang="en-US" sz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데이터셋</a:t>
              </a:r>
              <a:r>
                <a:rPr lang="en-US" altLang="ko-KR" sz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].apply(</a:t>
              </a:r>
              <a:r>
                <a:rPr lang="en-US" altLang="ko-KR" sz="1200" dirty="0" err="1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pd.to_numeric,errors</a:t>
              </a:r>
              <a:r>
                <a:rPr lang="en-US" altLang="ko-KR" sz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='coerce').</a:t>
              </a:r>
              <a:r>
                <a:rPr lang="en-US" altLang="ko-KR" sz="1200" dirty="0" err="1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fillna</a:t>
              </a:r>
              <a:r>
                <a:rPr lang="en-US" altLang="ko-KR" sz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(0)</a:t>
              </a:r>
              <a:endParaRPr lang="en-US" altLang="ko-KR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43" name="slide17_shape2">
              <a:extLst>
                <a:ext uri="{FF2B5EF4-FFF2-40B4-BE49-F238E27FC236}">
                  <a16:creationId xmlns:a16="http://schemas.microsoft.com/office/drawing/2014/main" id="{B195277F-2279-464F-99F3-39CBB5E19C29}"/>
                </a:ext>
              </a:extLst>
            </p:cNvPr>
            <p:cNvSpPr/>
            <p:nvPr/>
          </p:nvSpPr>
          <p:spPr>
            <a:xfrm>
              <a:off x="4803812" y="4911020"/>
              <a:ext cx="3860599" cy="28234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200" dirty="0" err="1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numpy</a:t>
              </a:r>
              <a:r>
                <a:rPr lang="en-US" altLang="ko-KR" sz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sz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패키지 </a:t>
              </a:r>
              <a:r>
                <a:rPr lang="en-US" altLang="ko-KR" sz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nan </a:t>
              </a:r>
              <a:r>
                <a:rPr lang="ko-KR" altLang="en-US" sz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이용</a:t>
              </a:r>
              <a:r>
                <a:rPr lang="en-US" altLang="ko-KR" sz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(2021</a:t>
              </a:r>
              <a:r>
                <a:rPr lang="ko-KR" altLang="en-US" sz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년 </a:t>
              </a:r>
              <a:r>
                <a:rPr lang="en-US" altLang="ko-KR" sz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8</a:t>
              </a:r>
              <a:r>
                <a:rPr lang="ko-KR" altLang="en-US" sz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월부터 값이 없는 문제</a:t>
              </a:r>
              <a:r>
                <a:rPr lang="en-US" altLang="ko-KR" sz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)</a:t>
              </a:r>
              <a:endParaRPr lang="en-US" altLang="ko-KR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40" name="slide11_shape3">
              <a:extLst>
                <a:ext uri="{FF2B5EF4-FFF2-40B4-BE49-F238E27FC236}">
                  <a16:creationId xmlns:a16="http://schemas.microsoft.com/office/drawing/2014/main" id="{929ADC0E-B31B-4529-BA33-4C47A3133594}"/>
                </a:ext>
              </a:extLst>
            </p:cNvPr>
            <p:cNvSpPr/>
            <p:nvPr/>
          </p:nvSpPr>
          <p:spPr>
            <a:xfrm>
              <a:off x="4798965" y="4355232"/>
              <a:ext cx="2228495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2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빈 값 처리와 타입 변환 에러 발생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101486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MEDI:GATE NEWS : 코로나19 1년이 지났는데…선별진료소 운영 법적 근거 없어 애매한 손실보상 기준">
            <a:extLst>
              <a:ext uri="{FF2B5EF4-FFF2-40B4-BE49-F238E27FC236}">
                <a16:creationId xmlns:a16="http://schemas.microsoft.com/office/drawing/2014/main" id="{177B3DED-8DE4-408D-8425-1899513C2B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41" b="7841"/>
          <a:stretch/>
        </p:blipFill>
        <p:spPr bwMode="auto">
          <a:xfrm>
            <a:off x="1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F733A76C-4806-4844-8430-19194C4098DA}"/>
              </a:ext>
            </a:extLst>
          </p:cNvPr>
          <p:cNvSpPr/>
          <p:nvPr/>
        </p:nvSpPr>
        <p:spPr>
          <a:xfrm>
            <a:off x="-3419" y="-27384"/>
            <a:ext cx="12195417" cy="6885384"/>
          </a:xfrm>
          <a:prstGeom prst="rect">
            <a:avLst/>
          </a:prstGeom>
          <a:solidFill>
            <a:srgbClr val="1A1A1C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2991F5C-1109-4E73-A31A-AC0070979A3A}"/>
              </a:ext>
            </a:extLst>
          </p:cNvPr>
          <p:cNvSpPr/>
          <p:nvPr/>
        </p:nvSpPr>
        <p:spPr>
          <a:xfrm>
            <a:off x="-3419" y="-13692"/>
            <a:ext cx="6099420" cy="6885384"/>
          </a:xfrm>
          <a:prstGeom prst="rect">
            <a:avLst/>
          </a:prstGeom>
          <a:solidFill>
            <a:srgbClr val="1A1A1C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EF493F60-2EAB-407F-AFB5-B3FAFE1F62E3}"/>
              </a:ext>
            </a:extLst>
          </p:cNvPr>
          <p:cNvGrpSpPr/>
          <p:nvPr/>
        </p:nvGrpSpPr>
        <p:grpSpPr>
          <a:xfrm>
            <a:off x="645035" y="410885"/>
            <a:ext cx="4906261" cy="6009352"/>
            <a:chOff x="2174545" y="172260"/>
            <a:chExt cx="5631337" cy="6009352"/>
          </a:xfrm>
        </p:grpSpPr>
        <p:sp>
          <p:nvSpPr>
            <p:cNvPr id="3" name="slide4_shape1"/>
            <p:cNvSpPr/>
            <p:nvPr/>
          </p:nvSpPr>
          <p:spPr>
            <a:xfrm>
              <a:off x="2595308" y="1224812"/>
              <a:ext cx="2592288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 defTabSz="914400" latinLnBrk="1"/>
              <a:r>
                <a:rPr lang="ko-KR" altLang="en-US" sz="16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코로나</a:t>
              </a:r>
              <a:r>
                <a:rPr lang="en-US" altLang="en-US" sz="16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sz="1600" kern="1200" dirty="0" err="1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확진자</a:t>
              </a:r>
              <a:r>
                <a:rPr lang="en-US" altLang="en-US" sz="16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sz="16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변화</a:t>
              </a:r>
              <a:r>
                <a:rPr lang="en-US" altLang="en-US" sz="16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sz="1600" kern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추이</a:t>
              </a:r>
              <a:endParaRPr sz="16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4" name="slide4_shape2"/>
            <p:cNvSpPr/>
            <p:nvPr/>
          </p:nvSpPr>
          <p:spPr>
            <a:xfrm>
              <a:off x="4214220" y="172260"/>
              <a:ext cx="1260951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algn="l" defTabSz="914400" latinLnBrk="1"/>
              <a:r>
                <a:rPr lang="ko-KR" altLang="en-US" sz="3600" kern="12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목차</a:t>
              </a:r>
              <a:endParaRPr sz="36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5CA78FD-5FE4-452B-824C-F5A0BBBF1C0A}"/>
                </a:ext>
              </a:extLst>
            </p:cNvPr>
            <p:cNvSpPr txBox="1"/>
            <p:nvPr/>
          </p:nvSpPr>
          <p:spPr>
            <a:xfrm>
              <a:off x="2201915" y="814111"/>
              <a:ext cx="79208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1</a:t>
              </a:r>
              <a:endParaRPr lang="ko-KR" altLang="en-US" sz="4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028D5A4-849F-4C0F-8399-2EFA7FCD9A74}"/>
                </a:ext>
              </a:extLst>
            </p:cNvPr>
            <p:cNvSpPr txBox="1"/>
            <p:nvPr/>
          </p:nvSpPr>
          <p:spPr>
            <a:xfrm>
              <a:off x="2185698" y="1549705"/>
              <a:ext cx="79208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2</a:t>
              </a:r>
              <a:endParaRPr lang="ko-KR" altLang="en-US" sz="4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664AE352-A6A5-421A-A2BD-48C13376EA37}"/>
                </a:ext>
              </a:extLst>
            </p:cNvPr>
            <p:cNvGrpSpPr/>
            <p:nvPr/>
          </p:nvGrpSpPr>
          <p:grpSpPr>
            <a:xfrm>
              <a:off x="2675517" y="2387476"/>
              <a:ext cx="5130365" cy="422114"/>
              <a:chOff x="2567642" y="2999999"/>
              <a:chExt cx="5130365" cy="422114"/>
            </a:xfrm>
          </p:grpSpPr>
          <p:sp>
            <p:nvSpPr>
              <p:cNvPr id="14" name="slide4_shape1">
                <a:extLst>
                  <a:ext uri="{FF2B5EF4-FFF2-40B4-BE49-F238E27FC236}">
                    <a16:creationId xmlns:a16="http://schemas.microsoft.com/office/drawing/2014/main" id="{6779DE7F-1D86-4ACB-851D-CB3DD042A28D}"/>
                  </a:ext>
                </a:extLst>
              </p:cNvPr>
              <p:cNvSpPr/>
              <p:nvPr/>
            </p:nvSpPr>
            <p:spPr>
              <a:xfrm>
                <a:off x="3068974" y="3145114"/>
                <a:ext cx="4629033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ko-KR" altLang="en-US" sz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코로나 </a:t>
                </a:r>
                <a:r>
                  <a:rPr lang="ko-KR" altLang="en-US" sz="1200" dirty="0" err="1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확진자</a:t>
                </a:r>
                <a:r>
                  <a:rPr lang="ko-KR" altLang="en-US" sz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변화와 공공 자전거 이용 현황 </a:t>
                </a:r>
                <a:r>
                  <a:rPr lang="en-US" altLang="ko-KR" sz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(</a:t>
                </a:r>
                <a:r>
                  <a:rPr lang="ko-KR" altLang="en-US" sz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서울시</a:t>
                </a:r>
                <a:r>
                  <a:rPr lang="en-US" altLang="ko-KR" sz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)</a:t>
                </a:r>
                <a:endParaRPr lang="ko-KR" altLang="en-US" sz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36F7753-D59D-40D1-B786-D23B38A1F3D3}"/>
                  </a:ext>
                </a:extLst>
              </p:cNvPr>
              <p:cNvSpPr txBox="1"/>
              <p:nvPr/>
            </p:nvSpPr>
            <p:spPr>
              <a:xfrm>
                <a:off x="2567642" y="2999999"/>
                <a:ext cx="79208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000" dirty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2-1</a:t>
                </a:r>
                <a:endParaRPr lang="ko-KR" altLang="en-US" sz="20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F91B6E7A-A3D9-402C-89E4-69C7D93EDD7D}"/>
                </a:ext>
              </a:extLst>
            </p:cNvPr>
            <p:cNvGrpSpPr/>
            <p:nvPr/>
          </p:nvGrpSpPr>
          <p:grpSpPr>
            <a:xfrm>
              <a:off x="2668410" y="2793630"/>
              <a:ext cx="4274979" cy="454198"/>
              <a:chOff x="2560535" y="3406153"/>
              <a:chExt cx="4274979" cy="454198"/>
            </a:xfrm>
          </p:grpSpPr>
          <p:sp>
            <p:nvSpPr>
              <p:cNvPr id="16" name="slide4_shape1">
                <a:extLst>
                  <a:ext uri="{FF2B5EF4-FFF2-40B4-BE49-F238E27FC236}">
                    <a16:creationId xmlns:a16="http://schemas.microsoft.com/office/drawing/2014/main" id="{2ACF8F74-99F7-4743-BC3F-529735C4B763}"/>
                  </a:ext>
                </a:extLst>
              </p:cNvPr>
              <p:cNvSpPr/>
              <p:nvPr/>
            </p:nvSpPr>
            <p:spPr>
              <a:xfrm>
                <a:off x="3068420" y="3583352"/>
                <a:ext cx="3767094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ko-KR" altLang="en-US" sz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코로나 </a:t>
                </a:r>
                <a:r>
                  <a:rPr lang="ko-KR" altLang="en-US" sz="1200" dirty="0" err="1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확진자</a:t>
                </a:r>
                <a:r>
                  <a:rPr lang="ko-KR" altLang="en-US" sz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변화와 지하철 승객 수 변화 </a:t>
                </a:r>
                <a:r>
                  <a:rPr lang="en-US" altLang="ko-KR" sz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(</a:t>
                </a:r>
                <a:r>
                  <a:rPr lang="ko-KR" altLang="en-US" sz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서울시</a:t>
                </a:r>
                <a:r>
                  <a:rPr lang="en-US" altLang="ko-KR" sz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)</a:t>
                </a:r>
                <a:endParaRPr lang="ko-KR" altLang="en-US" sz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2E79C65-07BC-4B8E-9728-CD29BA5F0F35}"/>
                  </a:ext>
                </a:extLst>
              </p:cNvPr>
              <p:cNvSpPr txBox="1"/>
              <p:nvPr/>
            </p:nvSpPr>
            <p:spPr>
              <a:xfrm>
                <a:off x="2560535" y="3406153"/>
                <a:ext cx="79208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000" dirty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2-2</a:t>
                </a:r>
                <a:endParaRPr lang="ko-KR" altLang="en-US" sz="20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352B302B-C03E-4610-AF04-E45BA274483F}"/>
                </a:ext>
              </a:extLst>
            </p:cNvPr>
            <p:cNvGrpSpPr/>
            <p:nvPr/>
          </p:nvGrpSpPr>
          <p:grpSpPr>
            <a:xfrm>
              <a:off x="2658744" y="3223234"/>
              <a:ext cx="4163684" cy="881023"/>
              <a:chOff x="2550869" y="3835757"/>
              <a:chExt cx="4163684" cy="881023"/>
            </a:xfrm>
          </p:grpSpPr>
          <p:sp>
            <p:nvSpPr>
              <p:cNvPr id="18" name="slide4_shape1">
                <a:extLst>
                  <a:ext uri="{FF2B5EF4-FFF2-40B4-BE49-F238E27FC236}">
                    <a16:creationId xmlns:a16="http://schemas.microsoft.com/office/drawing/2014/main" id="{393B7647-FBA4-41A8-B518-457D99D45386}"/>
                  </a:ext>
                </a:extLst>
              </p:cNvPr>
              <p:cNvSpPr/>
              <p:nvPr/>
            </p:nvSpPr>
            <p:spPr>
              <a:xfrm>
                <a:off x="3068421" y="4012957"/>
                <a:ext cx="2896833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ko-KR" altLang="en-US" sz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코로나 </a:t>
                </a:r>
                <a:r>
                  <a:rPr lang="ko-KR" altLang="en-US" sz="1200" dirty="0" err="1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확진자</a:t>
                </a:r>
                <a:r>
                  <a:rPr lang="ko-KR" altLang="en-US" sz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변화와 교통량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2AE6046-56F4-4524-82E5-36FF76DD2662}"/>
                  </a:ext>
                </a:extLst>
              </p:cNvPr>
              <p:cNvSpPr txBox="1"/>
              <p:nvPr/>
            </p:nvSpPr>
            <p:spPr>
              <a:xfrm>
                <a:off x="2550869" y="3835757"/>
                <a:ext cx="79209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000" dirty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2-3</a:t>
                </a:r>
                <a:endParaRPr lang="ko-KR" altLang="en-US" sz="20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31" name="slide4_shape1">
                <a:extLst>
                  <a:ext uri="{FF2B5EF4-FFF2-40B4-BE49-F238E27FC236}">
                    <a16:creationId xmlns:a16="http://schemas.microsoft.com/office/drawing/2014/main" id="{57453140-2234-4F0C-B20A-2BB3D98580BD}"/>
                  </a:ext>
                </a:extLst>
              </p:cNvPr>
              <p:cNvSpPr/>
              <p:nvPr/>
            </p:nvSpPr>
            <p:spPr>
              <a:xfrm>
                <a:off x="3068421" y="4439781"/>
                <a:ext cx="3646132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ko-KR" altLang="en-US" sz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코로나 </a:t>
                </a:r>
                <a:r>
                  <a:rPr lang="ko-KR" altLang="en-US" sz="1200" dirty="0" err="1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확진자</a:t>
                </a:r>
                <a:r>
                  <a:rPr lang="ko-KR" altLang="en-US" sz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변화와 온라인 </a:t>
                </a:r>
                <a:r>
                  <a:rPr lang="ko-KR" altLang="en-US" sz="1200" dirty="0" err="1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상품군별</a:t>
                </a:r>
                <a:r>
                  <a:rPr lang="ko-KR" altLang="en-US" sz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:r>
                  <a:rPr lang="ko-KR" altLang="en-US" sz="1200" dirty="0" err="1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거래액</a:t>
                </a:r>
                <a:endParaRPr lang="ko-KR" altLang="en-US" sz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72BD37C6-E8DC-4702-A2D9-0504326B3A7D}"/>
                  </a:ext>
                </a:extLst>
              </p:cNvPr>
              <p:cNvSpPr txBox="1"/>
              <p:nvPr/>
            </p:nvSpPr>
            <p:spPr>
              <a:xfrm>
                <a:off x="2550869" y="4262580"/>
                <a:ext cx="79209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000" dirty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2-4</a:t>
                </a:r>
                <a:endParaRPr lang="ko-KR" altLang="en-US" sz="20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418E243-252E-4AE7-B435-84E839EA8ED0}"/>
                </a:ext>
              </a:extLst>
            </p:cNvPr>
            <p:cNvSpPr txBox="1"/>
            <p:nvPr/>
          </p:nvSpPr>
          <p:spPr>
            <a:xfrm>
              <a:off x="2190760" y="3871546"/>
              <a:ext cx="79208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3</a:t>
              </a:r>
              <a:endParaRPr lang="ko-KR" altLang="en-US" sz="4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C67DE01-5A38-4100-AB19-C2DDA2742D64}"/>
                </a:ext>
              </a:extLst>
            </p:cNvPr>
            <p:cNvSpPr txBox="1"/>
            <p:nvPr/>
          </p:nvSpPr>
          <p:spPr>
            <a:xfrm>
              <a:off x="2174545" y="4591626"/>
              <a:ext cx="79208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4</a:t>
              </a:r>
              <a:endParaRPr lang="ko-KR" altLang="en-US" sz="4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4" name="slide4_shape1">
              <a:extLst>
                <a:ext uri="{FF2B5EF4-FFF2-40B4-BE49-F238E27FC236}">
                  <a16:creationId xmlns:a16="http://schemas.microsoft.com/office/drawing/2014/main" id="{711DE418-3DA8-47BC-A533-F9B0ED45B50F}"/>
                </a:ext>
              </a:extLst>
            </p:cNvPr>
            <p:cNvSpPr/>
            <p:nvPr/>
          </p:nvSpPr>
          <p:spPr>
            <a:xfrm>
              <a:off x="2652016" y="5812280"/>
              <a:ext cx="1682576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6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개선 사항 확인</a:t>
              </a:r>
            </a:p>
          </p:txBody>
        </p:sp>
        <p:sp>
          <p:nvSpPr>
            <p:cNvPr id="22" name="slide4_shape1">
              <a:extLst>
                <a:ext uri="{FF2B5EF4-FFF2-40B4-BE49-F238E27FC236}">
                  <a16:creationId xmlns:a16="http://schemas.microsoft.com/office/drawing/2014/main" id="{83115DD1-0358-4553-A936-6789188A2FA4}"/>
                </a:ext>
              </a:extLst>
            </p:cNvPr>
            <p:cNvSpPr/>
            <p:nvPr/>
          </p:nvSpPr>
          <p:spPr>
            <a:xfrm>
              <a:off x="2645964" y="1979198"/>
              <a:ext cx="417646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6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코로나 </a:t>
              </a:r>
              <a:r>
                <a:rPr lang="ko-KR" altLang="en-US" sz="1600" dirty="0" err="1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확진자</a:t>
              </a:r>
              <a:r>
                <a:rPr lang="ko-KR" altLang="en-US" sz="16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변화에 따른 생활 양상 변화</a:t>
              </a:r>
            </a:p>
          </p:txBody>
        </p:sp>
        <p:sp>
          <p:nvSpPr>
            <p:cNvPr id="27" name="slide4_shape1">
              <a:extLst>
                <a:ext uri="{FF2B5EF4-FFF2-40B4-BE49-F238E27FC236}">
                  <a16:creationId xmlns:a16="http://schemas.microsoft.com/office/drawing/2014/main" id="{A216BCC5-85D6-4601-A203-F5865D7852E0}"/>
                </a:ext>
              </a:extLst>
            </p:cNvPr>
            <p:cNvSpPr/>
            <p:nvPr/>
          </p:nvSpPr>
          <p:spPr>
            <a:xfrm>
              <a:off x="2688635" y="5002491"/>
              <a:ext cx="2316093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6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프로젝트 중 주요 이슈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E393216-2978-436F-B640-6A6F6CE75D98}"/>
                </a:ext>
              </a:extLst>
            </p:cNvPr>
            <p:cNvSpPr txBox="1"/>
            <p:nvPr/>
          </p:nvSpPr>
          <p:spPr>
            <a:xfrm>
              <a:off x="2184067" y="5350615"/>
              <a:ext cx="79208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5</a:t>
              </a:r>
              <a:endParaRPr lang="ko-KR" altLang="en-US" sz="4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9" name="slide4_shape1">
              <a:extLst>
                <a:ext uri="{FF2B5EF4-FFF2-40B4-BE49-F238E27FC236}">
                  <a16:creationId xmlns:a16="http://schemas.microsoft.com/office/drawing/2014/main" id="{9EF2C05E-851C-4AE7-8A5A-EFC9DFAF743A}"/>
                </a:ext>
              </a:extLst>
            </p:cNvPr>
            <p:cNvSpPr/>
            <p:nvPr/>
          </p:nvSpPr>
          <p:spPr>
            <a:xfrm>
              <a:off x="2688635" y="4305448"/>
              <a:ext cx="659909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6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결론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281751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18_shape1"/>
          <p:cNvSpPr/>
          <p:nvPr/>
        </p:nvSpPr>
        <p:spPr>
          <a:xfrm>
            <a:off x="2207568" y="2944715"/>
            <a:ext cx="35509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algn="l" defTabSz="914400" latinLnBrk="1"/>
            <a:r>
              <a:rPr lang="ko-KR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각</a:t>
            </a:r>
            <a:r>
              <a:rPr lang="en-US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항목별</a:t>
            </a:r>
            <a:r>
              <a:rPr lang="en-US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더</a:t>
            </a:r>
            <a:r>
              <a:rPr lang="en-US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많은</a:t>
            </a:r>
            <a:r>
              <a:rPr lang="en-US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분석</a:t>
            </a:r>
            <a:r>
              <a:rPr lang="en-US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요인</a:t>
            </a:r>
            <a:r>
              <a:rPr lang="en-US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추가</a:t>
            </a:r>
            <a:endParaRPr lang="en-US" altLang="en-US" kern="1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slide18_shape1">
            <a:extLst>
              <a:ext uri="{FF2B5EF4-FFF2-40B4-BE49-F238E27FC236}">
                <a16:creationId xmlns:a16="http://schemas.microsoft.com/office/drawing/2014/main" id="{71752600-1B07-40D3-A9FD-1E788E9FD346}"/>
              </a:ext>
            </a:extLst>
          </p:cNvPr>
          <p:cNvSpPr/>
          <p:nvPr/>
        </p:nvSpPr>
        <p:spPr>
          <a:xfrm>
            <a:off x="2207568" y="3834930"/>
            <a:ext cx="82411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algn="l" defTabSz="914400" latinLnBrk="1"/>
            <a:r>
              <a:rPr lang="ko-KR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코로나와</a:t>
            </a:r>
            <a:r>
              <a:rPr lang="en-US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매출</a:t>
            </a:r>
            <a:r>
              <a:rPr lang="en-US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품목별</a:t>
            </a:r>
            <a:r>
              <a:rPr lang="en-US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변화</a:t>
            </a:r>
            <a:r>
              <a:rPr lang="en-US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요인을</a:t>
            </a:r>
            <a:r>
              <a:rPr lang="en-US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분석할</a:t>
            </a:r>
            <a:r>
              <a:rPr lang="en-US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수</a:t>
            </a:r>
            <a:r>
              <a:rPr lang="en-US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있는</a:t>
            </a:r>
            <a:r>
              <a:rPr lang="en-US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</a:t>
            </a:r>
            <a:r>
              <a:rPr lang="en-US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추가</a:t>
            </a:r>
            <a:endParaRPr lang="en-US" altLang="en-US" kern="1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" name="slide18_shape1">
            <a:extLst>
              <a:ext uri="{FF2B5EF4-FFF2-40B4-BE49-F238E27FC236}">
                <a16:creationId xmlns:a16="http://schemas.microsoft.com/office/drawing/2014/main" id="{58ABC4FE-372C-4BF6-9AE3-7E59BF53378E}"/>
              </a:ext>
            </a:extLst>
          </p:cNvPr>
          <p:cNvSpPr/>
          <p:nvPr/>
        </p:nvSpPr>
        <p:spPr>
          <a:xfrm>
            <a:off x="2207568" y="4725144"/>
            <a:ext cx="82411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algn="l" defTabSz="914400" latinLnBrk="1"/>
            <a:r>
              <a:rPr lang="ko-KR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그래프</a:t>
            </a:r>
            <a:r>
              <a:rPr lang="en-US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변화</a:t>
            </a:r>
            <a:r>
              <a:rPr lang="en-US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시점</a:t>
            </a:r>
            <a:r>
              <a:rPr lang="en-US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주요</a:t>
            </a:r>
            <a:r>
              <a:rPr lang="en-US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뉴스</a:t>
            </a:r>
            <a:r>
              <a:rPr lang="en-US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제목을</a:t>
            </a:r>
            <a:r>
              <a:rPr lang="en-US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시각화</a:t>
            </a:r>
          </a:p>
        </p:txBody>
      </p:sp>
      <p:sp>
        <p:nvSpPr>
          <p:cNvPr id="7" name="slide18_shape1">
            <a:extLst>
              <a:ext uri="{FF2B5EF4-FFF2-40B4-BE49-F238E27FC236}">
                <a16:creationId xmlns:a16="http://schemas.microsoft.com/office/drawing/2014/main" id="{95C184C6-FA26-4225-903E-3EF4B11481B3}"/>
              </a:ext>
            </a:extLst>
          </p:cNvPr>
          <p:cNvSpPr/>
          <p:nvPr/>
        </p:nvSpPr>
        <p:spPr>
          <a:xfrm>
            <a:off x="2207568" y="2054500"/>
            <a:ext cx="82411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algn="l" defTabSz="914400" latinLnBrk="1"/>
            <a:r>
              <a:rPr lang="ko-KR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변화를</a:t>
            </a:r>
            <a:r>
              <a:rPr lang="en-US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파악하기</a:t>
            </a:r>
            <a:r>
              <a:rPr lang="en-US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쉽도록</a:t>
            </a:r>
            <a:r>
              <a:rPr lang="en-US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코로나</a:t>
            </a:r>
            <a:r>
              <a:rPr lang="en-US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kern="1200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확진자</a:t>
            </a:r>
            <a:r>
              <a:rPr lang="en-US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그래프와</a:t>
            </a:r>
            <a:r>
              <a:rPr lang="en-US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각</a:t>
            </a:r>
            <a:r>
              <a:rPr lang="en-US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항목</a:t>
            </a:r>
            <a:r>
              <a:rPr lang="en-US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그래프를</a:t>
            </a:r>
            <a:r>
              <a:rPr lang="en-US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한</a:t>
            </a:r>
            <a:r>
              <a:rPr lang="en-US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그래프로</a:t>
            </a:r>
            <a:r>
              <a:rPr lang="en-US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완성</a:t>
            </a:r>
            <a:endParaRPr lang="en-US" altLang="en-US" kern="1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" name="slide11_shape3">
            <a:extLst>
              <a:ext uri="{FF2B5EF4-FFF2-40B4-BE49-F238E27FC236}">
                <a16:creationId xmlns:a16="http://schemas.microsoft.com/office/drawing/2014/main" id="{89D187C6-AA14-4FCB-8E03-2ACA7EF35ECF}"/>
              </a:ext>
            </a:extLst>
          </p:cNvPr>
          <p:cNvSpPr/>
          <p:nvPr/>
        </p:nvSpPr>
        <p:spPr>
          <a:xfrm>
            <a:off x="1431399" y="396506"/>
            <a:ext cx="260199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algn="l" defTabSz="914400" latinLnBrk="1"/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개선 사항 확인 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(211007 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기준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sz="1400" kern="1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9" name="slide1_picture1" descr="AI Can Help Scientists Find a Covid-19 Vaccine | WIRED">
            <a:extLst>
              <a:ext uri="{FF2B5EF4-FFF2-40B4-BE49-F238E27FC236}">
                <a16:creationId xmlns:a16="http://schemas.microsoft.com/office/drawing/2014/main" id="{3D4A97F0-B85A-4FC8-A81D-D73258EE93E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1278" b="68889" l="18417" r="80958">
                        <a14:foregroundMark x1="20167" y1="45500" x2="21667" y2="46333"/>
                        <a14:foregroundMark x1="18792" y1="55444" x2="18792" y2="55444"/>
                        <a14:foregroundMark x1="18417" y1="51111" x2="18417" y2="51111"/>
                        <a14:foregroundMark x1="56583" y1="46222" x2="67875" y2="50222"/>
                        <a14:foregroundMark x1="78750" y1="45722" x2="78750" y2="45722"/>
                        <a14:foregroundMark x1="80958" y1="45222" x2="80958" y2="45222"/>
                        <a14:foregroundMark x1="58167" y1="61556" x2="58167" y2="61556"/>
                        <a14:backgroundMark x1="29917" y1="34389" x2="29917" y2="34389"/>
                        <a14:backgroundMark x1="39000" y1="37500" x2="39000" y2="37500"/>
                        <a14:backgroundMark x1="21500" y1="42500" x2="21500" y2="42500"/>
                        <a14:backgroundMark x1="37500" y1="63944" x2="37500" y2="63944"/>
                        <a14:backgroundMark x1="40208" y1="60944" x2="40208" y2="60944"/>
                        <a14:backgroundMark x1="54625" y1="51722" x2="54625" y2="51722"/>
                        <a14:backgroundMark x1="57583" y1="38778" x2="57583" y2="38778"/>
                        <a14:backgroundMark x1="19833" y1="53722" x2="19833" y2="53722"/>
                        <a14:backgroundMark x1="34042" y1="65833" x2="34042" y2="65833"/>
                      </a14:backgroundRemoval>
                    </a14:imgEffect>
                  </a14:imgLayer>
                </a14:imgProps>
              </a:ext>
            </a:extLst>
          </a:blip>
          <a:srcRect l="15800" t="26589" r="15472" b="26383"/>
          <a:stretch>
            <a:fillRect/>
          </a:stretch>
        </p:blipFill>
        <p:spPr>
          <a:xfrm>
            <a:off x="119336" y="249848"/>
            <a:ext cx="1231262" cy="631870"/>
          </a:xfrm>
          <a:prstGeom prst="rect">
            <a:avLst/>
          </a:prstGeom>
          <a:noFill/>
        </p:spPr>
      </p:pic>
      <p:sp>
        <p:nvSpPr>
          <p:cNvPr id="10" name="slide18_shape1">
            <a:extLst>
              <a:ext uri="{FF2B5EF4-FFF2-40B4-BE49-F238E27FC236}">
                <a16:creationId xmlns:a16="http://schemas.microsoft.com/office/drawing/2014/main" id="{33B3BA0D-F318-4A10-9805-6C298EF817AE}"/>
              </a:ext>
            </a:extLst>
          </p:cNvPr>
          <p:cNvSpPr/>
          <p:nvPr/>
        </p:nvSpPr>
        <p:spPr>
          <a:xfrm>
            <a:off x="10155859" y="1731334"/>
            <a:ext cx="58577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algn="l" defTabSz="914400" latinLnBrk="1"/>
            <a:r>
              <a:rPr lang="en-US" altLang="en-US" sz="6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X</a:t>
            </a:r>
            <a:endParaRPr lang="en-US" altLang="en-US" sz="6000" kern="1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3" name="slide18_shape1">
            <a:extLst>
              <a:ext uri="{FF2B5EF4-FFF2-40B4-BE49-F238E27FC236}">
                <a16:creationId xmlns:a16="http://schemas.microsoft.com/office/drawing/2014/main" id="{4FFD44FE-7FB9-4028-B3E6-F12C3A23AB4E}"/>
              </a:ext>
            </a:extLst>
          </p:cNvPr>
          <p:cNvSpPr/>
          <p:nvPr/>
        </p:nvSpPr>
        <p:spPr>
          <a:xfrm>
            <a:off x="5535926" y="2621549"/>
            <a:ext cx="58577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algn="l" defTabSz="914400" latinLnBrk="1"/>
            <a:r>
              <a:rPr lang="en-US" altLang="en-US" sz="60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</a:t>
            </a:r>
          </a:p>
        </p:txBody>
      </p:sp>
      <p:sp>
        <p:nvSpPr>
          <p:cNvPr id="15" name="slide18_shape1">
            <a:extLst>
              <a:ext uri="{FF2B5EF4-FFF2-40B4-BE49-F238E27FC236}">
                <a16:creationId xmlns:a16="http://schemas.microsoft.com/office/drawing/2014/main" id="{A46DEB52-9845-4020-BDF6-6E343B6A32AC}"/>
              </a:ext>
            </a:extLst>
          </p:cNvPr>
          <p:cNvSpPr/>
          <p:nvPr/>
        </p:nvSpPr>
        <p:spPr>
          <a:xfrm>
            <a:off x="6274309" y="4357553"/>
            <a:ext cx="585770" cy="1015663"/>
          </a:xfrm>
          <a:prstGeom prst="rect">
            <a:avLst/>
          </a:prstGeom>
          <a:ln w="38100">
            <a:noFill/>
          </a:ln>
        </p:spPr>
        <p:txBody>
          <a:bodyPr wrap="square">
            <a:spAutoFit/>
          </a:bodyPr>
          <a:lstStyle/>
          <a:p>
            <a:r>
              <a:rPr lang="en-US" altLang="en-US" sz="6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△</a:t>
            </a:r>
            <a:endParaRPr lang="en-US" altLang="en-US" sz="6000" kern="12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6" name="slide18_shape1">
            <a:extLst>
              <a:ext uri="{FF2B5EF4-FFF2-40B4-BE49-F238E27FC236}">
                <a16:creationId xmlns:a16="http://schemas.microsoft.com/office/drawing/2014/main" id="{AE4774E6-7D61-4DBA-8E70-10612E440156}"/>
              </a:ext>
            </a:extLst>
          </p:cNvPr>
          <p:cNvSpPr/>
          <p:nvPr/>
        </p:nvSpPr>
        <p:spPr>
          <a:xfrm>
            <a:off x="8068641" y="3511764"/>
            <a:ext cx="585770" cy="1015663"/>
          </a:xfrm>
          <a:prstGeom prst="rect">
            <a:avLst/>
          </a:prstGeom>
          <a:ln w="38100">
            <a:noFill/>
          </a:ln>
        </p:spPr>
        <p:txBody>
          <a:bodyPr wrap="square">
            <a:spAutoFit/>
          </a:bodyPr>
          <a:lstStyle/>
          <a:p>
            <a:r>
              <a:rPr lang="en-US" altLang="en-US" sz="6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△</a:t>
            </a:r>
            <a:endParaRPr lang="en-US" altLang="en-US" sz="6000" kern="12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972051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18_shape1">
            <a:extLst>
              <a:ext uri="{FF2B5EF4-FFF2-40B4-BE49-F238E27FC236}">
                <a16:creationId xmlns:a16="http://schemas.microsoft.com/office/drawing/2014/main" id="{71752600-1B07-40D3-A9FD-1E788E9FD346}"/>
              </a:ext>
            </a:extLst>
          </p:cNvPr>
          <p:cNvSpPr/>
          <p:nvPr/>
        </p:nvSpPr>
        <p:spPr>
          <a:xfrm>
            <a:off x="1350598" y="3268456"/>
            <a:ext cx="1076580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FFFF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아이디어나 오류를 공유하면서 간단하고 빠르게 문제를 해결하고</a:t>
            </a:r>
            <a:r>
              <a:rPr lang="en-US" altLang="ko-KR" dirty="0">
                <a:solidFill>
                  <a:srgbClr val="FFFF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  <a:r>
              <a:rPr lang="ko-KR" altLang="en-US" dirty="0">
                <a:solidFill>
                  <a:srgbClr val="FFFF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새로운 접근 방식을 접할 수 있어서</a:t>
            </a:r>
            <a:r>
              <a:rPr lang="en-US" altLang="ko-KR" dirty="0">
                <a:solidFill>
                  <a:srgbClr val="FFFF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</a:p>
          <a:p>
            <a:r>
              <a:rPr lang="ko-KR" altLang="en-US" dirty="0">
                <a:solidFill>
                  <a:srgbClr val="FFFF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프로그래밍에 대한 이해도와 데이터에 대한 분석력을 한층 더 키울 수 있었음</a:t>
            </a:r>
            <a:endParaRPr lang="en-US" altLang="en-US" kern="1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" name="slide18_shape1">
            <a:extLst>
              <a:ext uri="{FF2B5EF4-FFF2-40B4-BE49-F238E27FC236}">
                <a16:creationId xmlns:a16="http://schemas.microsoft.com/office/drawing/2014/main" id="{58ABC4FE-372C-4BF6-9AE3-7E59BF53378E}"/>
              </a:ext>
            </a:extLst>
          </p:cNvPr>
          <p:cNvSpPr/>
          <p:nvPr/>
        </p:nvSpPr>
        <p:spPr>
          <a:xfrm>
            <a:off x="1350598" y="4260543"/>
            <a:ext cx="82411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FFFF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생각대로 만만하게 되지 않는다는 걸 느낄 수 있었음</a:t>
            </a:r>
            <a:endParaRPr lang="ko-KR" altLang="en-US" kern="1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" name="slide18_shape1">
            <a:extLst>
              <a:ext uri="{FF2B5EF4-FFF2-40B4-BE49-F238E27FC236}">
                <a16:creationId xmlns:a16="http://schemas.microsoft.com/office/drawing/2014/main" id="{95C184C6-FA26-4225-903E-3EF4B11481B3}"/>
              </a:ext>
            </a:extLst>
          </p:cNvPr>
          <p:cNvSpPr/>
          <p:nvPr/>
        </p:nvSpPr>
        <p:spPr>
          <a:xfrm>
            <a:off x="1350598" y="2565954"/>
            <a:ext cx="79208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FFFF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처리 과정에서 문제들을 해결하면서 빅데이터에 대한 이해를 높일 수 있었음</a:t>
            </a:r>
            <a:endParaRPr lang="en-US" altLang="en-US" kern="1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" name="slide11_shape3">
            <a:extLst>
              <a:ext uri="{FF2B5EF4-FFF2-40B4-BE49-F238E27FC236}">
                <a16:creationId xmlns:a16="http://schemas.microsoft.com/office/drawing/2014/main" id="{89D187C6-AA14-4FCB-8E03-2ACA7EF35ECF}"/>
              </a:ext>
            </a:extLst>
          </p:cNvPr>
          <p:cNvSpPr/>
          <p:nvPr/>
        </p:nvSpPr>
        <p:spPr>
          <a:xfrm>
            <a:off x="1431399" y="396506"/>
            <a:ext cx="88357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algn="l" defTabSz="914400" latinLnBrk="1"/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자체 평가</a:t>
            </a:r>
            <a:endParaRPr sz="1400" kern="1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9" name="slide1_picture1" descr="AI Can Help Scientists Find a Covid-19 Vaccine | WIRED">
            <a:extLst>
              <a:ext uri="{FF2B5EF4-FFF2-40B4-BE49-F238E27FC236}">
                <a16:creationId xmlns:a16="http://schemas.microsoft.com/office/drawing/2014/main" id="{3D4A97F0-B85A-4FC8-A81D-D73258EE93E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1278" b="68889" l="18417" r="80958">
                        <a14:foregroundMark x1="20167" y1="45500" x2="21667" y2="46333"/>
                        <a14:foregroundMark x1="18792" y1="55444" x2="18792" y2="55444"/>
                        <a14:foregroundMark x1="18417" y1="51111" x2="18417" y2="51111"/>
                        <a14:foregroundMark x1="56583" y1="46222" x2="67875" y2="50222"/>
                        <a14:foregroundMark x1="78750" y1="45722" x2="78750" y2="45722"/>
                        <a14:foregroundMark x1="80958" y1="45222" x2="80958" y2="45222"/>
                        <a14:foregroundMark x1="58167" y1="61556" x2="58167" y2="61556"/>
                        <a14:backgroundMark x1="29917" y1="34389" x2="29917" y2="34389"/>
                        <a14:backgroundMark x1="39000" y1="37500" x2="39000" y2="37500"/>
                        <a14:backgroundMark x1="21500" y1="42500" x2="21500" y2="42500"/>
                        <a14:backgroundMark x1="37500" y1="63944" x2="37500" y2="63944"/>
                        <a14:backgroundMark x1="40208" y1="60944" x2="40208" y2="60944"/>
                        <a14:backgroundMark x1="54625" y1="51722" x2="54625" y2="51722"/>
                        <a14:backgroundMark x1="57583" y1="38778" x2="57583" y2="38778"/>
                        <a14:backgroundMark x1="19833" y1="53722" x2="19833" y2="53722"/>
                        <a14:backgroundMark x1="34042" y1="65833" x2="34042" y2="65833"/>
                      </a14:backgroundRemoval>
                    </a14:imgEffect>
                  </a14:imgLayer>
                </a14:imgProps>
              </a:ext>
            </a:extLst>
          </a:blip>
          <a:srcRect l="15800" t="26589" r="15472" b="26383"/>
          <a:stretch>
            <a:fillRect/>
          </a:stretch>
        </p:blipFill>
        <p:spPr>
          <a:xfrm>
            <a:off x="119336" y="249848"/>
            <a:ext cx="1231262" cy="63187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822879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19_shape1"/>
          <p:cNvSpPr/>
          <p:nvPr/>
        </p:nvSpPr>
        <p:spPr>
          <a:xfrm>
            <a:off x="5404279" y="3044279"/>
            <a:ext cx="1383441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dist" defTabSz="914400" latinLnBrk="1"/>
            <a:r>
              <a:rPr lang="en-US" altLang="ko-KR" sz="44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Q&amp;A</a:t>
            </a:r>
            <a:endParaRPr sz="4400" kern="1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MEDI:GATE NEWS : 코로나19 1년이 지났는데…선별진료소 운영 법적 근거 없어 애매한 손실보상 기준">
            <a:extLst>
              <a:ext uri="{FF2B5EF4-FFF2-40B4-BE49-F238E27FC236}">
                <a16:creationId xmlns:a16="http://schemas.microsoft.com/office/drawing/2014/main" id="{177B3DED-8DE4-408D-8425-1899513C2B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41" b="7841"/>
          <a:stretch/>
        </p:blipFill>
        <p:spPr bwMode="auto">
          <a:xfrm>
            <a:off x="1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F733A76C-4806-4844-8430-19194C4098DA}"/>
              </a:ext>
            </a:extLst>
          </p:cNvPr>
          <p:cNvSpPr/>
          <p:nvPr/>
        </p:nvSpPr>
        <p:spPr>
          <a:xfrm>
            <a:off x="-3419" y="-27384"/>
            <a:ext cx="12195417" cy="6885384"/>
          </a:xfrm>
          <a:prstGeom prst="rect">
            <a:avLst/>
          </a:prstGeom>
          <a:solidFill>
            <a:srgbClr val="1A1A1C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BF3B9E0C-B1B6-460A-9435-A29EF665A6BD}"/>
              </a:ext>
            </a:extLst>
          </p:cNvPr>
          <p:cNvGrpSpPr/>
          <p:nvPr/>
        </p:nvGrpSpPr>
        <p:grpSpPr>
          <a:xfrm>
            <a:off x="754823" y="927595"/>
            <a:ext cx="6983344" cy="1953697"/>
            <a:chOff x="3129864" y="492420"/>
            <a:chExt cx="6983344" cy="1953697"/>
          </a:xfrm>
        </p:grpSpPr>
        <p:sp>
          <p:nvSpPr>
            <p:cNvPr id="33" name="slide5_shape7">
              <a:extLst>
                <a:ext uri="{FF2B5EF4-FFF2-40B4-BE49-F238E27FC236}">
                  <a16:creationId xmlns:a16="http://schemas.microsoft.com/office/drawing/2014/main" id="{5F3B8CD1-88D4-4E3D-A41E-51B3001449FE}"/>
                </a:ext>
              </a:extLst>
            </p:cNvPr>
            <p:cNvSpPr/>
            <p:nvPr/>
          </p:nvSpPr>
          <p:spPr>
            <a:xfrm>
              <a:off x="5930054" y="492420"/>
              <a:ext cx="74077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algn="l" defTabSz="914400" latinLnBrk="1"/>
              <a:r>
                <a:rPr lang="ko-KR" altLang="en-US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개요</a:t>
              </a:r>
              <a:endParaRPr lang="ko-KR" altLang="en-US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5DB36ADB-AA8D-4CE9-BEEE-CBA5830C5BCE}"/>
                </a:ext>
              </a:extLst>
            </p:cNvPr>
            <p:cNvGrpSpPr/>
            <p:nvPr/>
          </p:nvGrpSpPr>
          <p:grpSpPr>
            <a:xfrm>
              <a:off x="3129864" y="529383"/>
              <a:ext cx="6983344" cy="1916734"/>
              <a:chOff x="3129864" y="529383"/>
              <a:chExt cx="6983344" cy="1916734"/>
            </a:xfrm>
          </p:grpSpPr>
          <p:sp>
            <p:nvSpPr>
              <p:cNvPr id="53" name="자유형: 도형 52">
                <a:extLst>
                  <a:ext uri="{FF2B5EF4-FFF2-40B4-BE49-F238E27FC236}">
                    <a16:creationId xmlns:a16="http://schemas.microsoft.com/office/drawing/2014/main" id="{1875F3E5-2257-410F-A7B5-7E979592F59F}"/>
                  </a:ext>
                </a:extLst>
              </p:cNvPr>
              <p:cNvSpPr/>
              <p:nvPr/>
            </p:nvSpPr>
            <p:spPr>
              <a:xfrm>
                <a:off x="3129864" y="529383"/>
                <a:ext cx="6323246" cy="1916734"/>
              </a:xfrm>
              <a:custGeom>
                <a:avLst/>
                <a:gdLst>
                  <a:gd name="connsiteX0" fmla="*/ 433226 w 8725131"/>
                  <a:gd name="connsiteY0" fmla="*/ 0 h 2599303"/>
                  <a:gd name="connsiteX1" fmla="*/ 3726776 w 8725131"/>
                  <a:gd name="connsiteY1" fmla="*/ 0 h 2599303"/>
                  <a:gd name="connsiteX2" fmla="*/ 3726776 w 8725131"/>
                  <a:gd name="connsiteY2" fmla="*/ 287102 h 2599303"/>
                  <a:gd name="connsiteX3" fmla="*/ 3875709 w 8725131"/>
                  <a:gd name="connsiteY3" fmla="*/ 436035 h 2599303"/>
                  <a:gd name="connsiteX4" fmla="*/ 4729972 w 8725131"/>
                  <a:gd name="connsiteY4" fmla="*/ 436035 h 2599303"/>
                  <a:gd name="connsiteX5" fmla="*/ 4878905 w 8725131"/>
                  <a:gd name="connsiteY5" fmla="*/ 287102 h 2599303"/>
                  <a:gd name="connsiteX6" fmla="*/ 4878905 w 8725131"/>
                  <a:gd name="connsiteY6" fmla="*/ 0 h 2599303"/>
                  <a:gd name="connsiteX7" fmla="*/ 8291905 w 8725131"/>
                  <a:gd name="connsiteY7" fmla="*/ 0 h 2599303"/>
                  <a:gd name="connsiteX8" fmla="*/ 8725131 w 8725131"/>
                  <a:gd name="connsiteY8" fmla="*/ 433226 h 2599303"/>
                  <a:gd name="connsiteX9" fmla="*/ 8725131 w 8725131"/>
                  <a:gd name="connsiteY9" fmla="*/ 2166077 h 2599303"/>
                  <a:gd name="connsiteX10" fmla="*/ 8291905 w 8725131"/>
                  <a:gd name="connsiteY10" fmla="*/ 2599303 h 2599303"/>
                  <a:gd name="connsiteX11" fmla="*/ 433226 w 8725131"/>
                  <a:gd name="connsiteY11" fmla="*/ 2599303 h 2599303"/>
                  <a:gd name="connsiteX12" fmla="*/ 0 w 8725131"/>
                  <a:gd name="connsiteY12" fmla="*/ 2166077 h 2599303"/>
                  <a:gd name="connsiteX13" fmla="*/ 0 w 8725131"/>
                  <a:gd name="connsiteY13" fmla="*/ 433226 h 2599303"/>
                  <a:gd name="connsiteX14" fmla="*/ 433226 w 8725131"/>
                  <a:gd name="connsiteY14" fmla="*/ 0 h 25993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8725131" h="2599303">
                    <a:moveTo>
                      <a:pt x="433226" y="0"/>
                    </a:moveTo>
                    <a:lnTo>
                      <a:pt x="3726776" y="0"/>
                    </a:lnTo>
                    <a:lnTo>
                      <a:pt x="3726776" y="287102"/>
                    </a:lnTo>
                    <a:cubicBezTo>
                      <a:pt x="3726776" y="369355"/>
                      <a:pt x="3793456" y="436035"/>
                      <a:pt x="3875709" y="436035"/>
                    </a:cubicBezTo>
                    <a:lnTo>
                      <a:pt x="4729972" y="436035"/>
                    </a:lnTo>
                    <a:cubicBezTo>
                      <a:pt x="4812225" y="436035"/>
                      <a:pt x="4878905" y="369355"/>
                      <a:pt x="4878905" y="287102"/>
                    </a:cubicBezTo>
                    <a:lnTo>
                      <a:pt x="4878905" y="0"/>
                    </a:lnTo>
                    <a:lnTo>
                      <a:pt x="8291905" y="0"/>
                    </a:lnTo>
                    <a:cubicBezTo>
                      <a:pt x="8531169" y="0"/>
                      <a:pt x="8725131" y="193962"/>
                      <a:pt x="8725131" y="433226"/>
                    </a:cubicBezTo>
                    <a:lnTo>
                      <a:pt x="8725131" y="2166077"/>
                    </a:lnTo>
                    <a:cubicBezTo>
                      <a:pt x="8725131" y="2405341"/>
                      <a:pt x="8531169" y="2599303"/>
                      <a:pt x="8291905" y="2599303"/>
                    </a:cubicBezTo>
                    <a:lnTo>
                      <a:pt x="433226" y="2599303"/>
                    </a:lnTo>
                    <a:cubicBezTo>
                      <a:pt x="193962" y="2599303"/>
                      <a:pt x="0" y="2405341"/>
                      <a:pt x="0" y="2166077"/>
                    </a:cubicBezTo>
                    <a:lnTo>
                      <a:pt x="0" y="433226"/>
                    </a:lnTo>
                    <a:cubicBezTo>
                      <a:pt x="0" y="193962"/>
                      <a:pt x="193962" y="0"/>
                      <a:pt x="433226" y="0"/>
                    </a:cubicBezTo>
                    <a:close/>
                  </a:path>
                </a:pathLst>
              </a:custGeom>
              <a:solidFill>
                <a:schemeClr val="bg1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E7570693-A668-4151-843E-AC98F33E59F6}"/>
                  </a:ext>
                </a:extLst>
              </p:cNvPr>
              <p:cNvGrpSpPr/>
              <p:nvPr/>
            </p:nvGrpSpPr>
            <p:grpSpPr>
              <a:xfrm>
                <a:off x="3408127" y="820161"/>
                <a:ext cx="6705081" cy="1538724"/>
                <a:chOff x="3544153" y="1343543"/>
                <a:chExt cx="6705081" cy="1538724"/>
              </a:xfrm>
            </p:grpSpPr>
            <p:sp>
              <p:nvSpPr>
                <p:cNvPr id="43" name="slide5_shape7">
                  <a:extLst>
                    <a:ext uri="{FF2B5EF4-FFF2-40B4-BE49-F238E27FC236}">
                      <a16:creationId xmlns:a16="http://schemas.microsoft.com/office/drawing/2014/main" id="{A1964261-7362-4B27-AB29-7A4F9F5FF63C}"/>
                    </a:ext>
                  </a:extLst>
                </p:cNvPr>
                <p:cNvSpPr/>
                <p:nvPr/>
              </p:nvSpPr>
              <p:spPr>
                <a:xfrm>
                  <a:off x="3544153" y="1343543"/>
                  <a:ext cx="644771" cy="3385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algn="l" defTabSz="914400" latinLnBrk="1"/>
                  <a:r>
                    <a:rPr lang="ko-KR" altLang="en-US" sz="1600" dirty="0">
                      <a:solidFill>
                        <a:schemeClr val="bg1"/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주제</a:t>
                  </a:r>
                  <a:endParaRPr lang="ko-KR" altLang="en-US" sz="1600" kern="1200" dirty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  <p:sp>
              <p:nvSpPr>
                <p:cNvPr id="44" name="slide5_shape7">
                  <a:extLst>
                    <a:ext uri="{FF2B5EF4-FFF2-40B4-BE49-F238E27FC236}">
                      <a16:creationId xmlns:a16="http://schemas.microsoft.com/office/drawing/2014/main" id="{D1AD8268-71B1-40B3-B3B4-37D690BBA235}"/>
                    </a:ext>
                  </a:extLst>
                </p:cNvPr>
                <p:cNvSpPr/>
                <p:nvPr/>
              </p:nvSpPr>
              <p:spPr>
                <a:xfrm>
                  <a:off x="4150854" y="1389295"/>
                  <a:ext cx="3276528" cy="27699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ko-KR" altLang="en-US" sz="1200" dirty="0">
                      <a:solidFill>
                        <a:schemeClr val="bg1">
                          <a:alpha val="100000"/>
                        </a:schemeClr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코로나</a:t>
                  </a:r>
                  <a:r>
                    <a:rPr lang="en-US" altLang="ko-KR" sz="1200" dirty="0">
                      <a:solidFill>
                        <a:schemeClr val="bg1">
                          <a:alpha val="100000"/>
                        </a:schemeClr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19</a:t>
                  </a:r>
                  <a:r>
                    <a:rPr lang="ko-KR" altLang="en-US" sz="1200" dirty="0">
                      <a:solidFill>
                        <a:schemeClr val="bg1">
                          <a:alpha val="100000"/>
                        </a:schemeClr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에 따른 생활 양상 변화</a:t>
                  </a:r>
                </a:p>
              </p:txBody>
            </p:sp>
            <p:sp>
              <p:nvSpPr>
                <p:cNvPr id="45" name="slide5_shape7">
                  <a:extLst>
                    <a:ext uri="{FF2B5EF4-FFF2-40B4-BE49-F238E27FC236}">
                      <a16:creationId xmlns:a16="http://schemas.microsoft.com/office/drawing/2014/main" id="{0E4E7DC7-7081-480D-8251-A272D8B5C391}"/>
                    </a:ext>
                  </a:extLst>
                </p:cNvPr>
                <p:cNvSpPr/>
                <p:nvPr/>
              </p:nvSpPr>
              <p:spPr>
                <a:xfrm>
                  <a:off x="3552855" y="1736996"/>
                  <a:ext cx="636069" cy="3385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algn="l" defTabSz="914400" latinLnBrk="1"/>
                  <a:r>
                    <a:rPr lang="ko-KR" altLang="en-US" sz="1600" kern="1200" dirty="0">
                      <a:solidFill>
                        <a:schemeClr val="bg1"/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배경</a:t>
                  </a:r>
                </a:p>
              </p:txBody>
            </p:sp>
            <p:sp>
              <p:nvSpPr>
                <p:cNvPr id="46" name="slide5_shape7">
                  <a:extLst>
                    <a:ext uri="{FF2B5EF4-FFF2-40B4-BE49-F238E27FC236}">
                      <a16:creationId xmlns:a16="http://schemas.microsoft.com/office/drawing/2014/main" id="{839538C3-10C1-4354-B995-FCD53B4E2BC5}"/>
                    </a:ext>
                  </a:extLst>
                </p:cNvPr>
                <p:cNvSpPr/>
                <p:nvPr/>
              </p:nvSpPr>
              <p:spPr>
                <a:xfrm>
                  <a:off x="4132745" y="1735773"/>
                  <a:ext cx="5348224" cy="27699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ko-KR" altLang="en-US" sz="1200" dirty="0">
                      <a:solidFill>
                        <a:schemeClr val="bg1">
                          <a:alpha val="100000"/>
                        </a:schemeClr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코로나 </a:t>
                  </a:r>
                  <a:r>
                    <a:rPr lang="ko-KR" altLang="en-US" sz="1200" dirty="0" err="1">
                      <a:solidFill>
                        <a:schemeClr val="bg1">
                          <a:alpha val="100000"/>
                        </a:schemeClr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확진자</a:t>
                  </a:r>
                  <a:r>
                    <a:rPr lang="ko-KR" altLang="en-US" sz="1200" dirty="0">
                      <a:solidFill>
                        <a:schemeClr val="bg1">
                          <a:alpha val="100000"/>
                        </a:schemeClr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 수가 증가하면 집에서 보내는 시간이 증가 예상</a:t>
                  </a:r>
                  <a:endParaRPr lang="en-US" altLang="ko-KR" sz="1200" dirty="0">
                    <a:solidFill>
                      <a:schemeClr val="bg1">
                        <a:alpha val="100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</p:txBody>
            </p:sp>
            <p:sp>
              <p:nvSpPr>
                <p:cNvPr id="47" name="slide5_shape7">
                  <a:extLst>
                    <a:ext uri="{FF2B5EF4-FFF2-40B4-BE49-F238E27FC236}">
                      <a16:creationId xmlns:a16="http://schemas.microsoft.com/office/drawing/2014/main" id="{8D221F03-E7E4-4C69-892F-FEE8387AB66A}"/>
                    </a:ext>
                  </a:extLst>
                </p:cNvPr>
                <p:cNvSpPr/>
                <p:nvPr/>
              </p:nvSpPr>
              <p:spPr>
                <a:xfrm>
                  <a:off x="4108922" y="2002694"/>
                  <a:ext cx="6140312" cy="27699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ko-KR" altLang="en-US" sz="1200" dirty="0">
                      <a:solidFill>
                        <a:schemeClr val="bg1">
                          <a:alpha val="100000"/>
                        </a:schemeClr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코로나 장기화로 </a:t>
                  </a:r>
                  <a:r>
                    <a:rPr lang="ko-KR" altLang="en-US" sz="1200" dirty="0" err="1">
                      <a:solidFill>
                        <a:schemeClr val="bg1">
                          <a:alpha val="100000"/>
                        </a:schemeClr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확진자</a:t>
                  </a:r>
                  <a:r>
                    <a:rPr lang="ko-KR" altLang="en-US" sz="1200" dirty="0">
                      <a:solidFill>
                        <a:schemeClr val="bg1">
                          <a:alpha val="100000"/>
                        </a:schemeClr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 수 변화에 사람들이 점차 둔감해질 것으로 예상</a:t>
                  </a:r>
                  <a:endParaRPr lang="en-US" altLang="ko-KR" sz="1200" dirty="0">
                    <a:solidFill>
                      <a:schemeClr val="bg1">
                        <a:alpha val="100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</p:txBody>
            </p:sp>
            <p:sp>
              <p:nvSpPr>
                <p:cNvPr id="48" name="slide5_shape7">
                  <a:extLst>
                    <a:ext uri="{FF2B5EF4-FFF2-40B4-BE49-F238E27FC236}">
                      <a16:creationId xmlns:a16="http://schemas.microsoft.com/office/drawing/2014/main" id="{E63F6192-AFFC-4821-ACB5-5AD9417B0AAB}"/>
                    </a:ext>
                  </a:extLst>
                </p:cNvPr>
                <p:cNvSpPr/>
                <p:nvPr/>
              </p:nvSpPr>
              <p:spPr>
                <a:xfrm>
                  <a:off x="3544153" y="2356710"/>
                  <a:ext cx="636069" cy="3385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algn="l" defTabSz="914400" latinLnBrk="1"/>
                  <a:r>
                    <a:rPr lang="ko-KR" altLang="en-US" sz="1600" dirty="0">
                      <a:solidFill>
                        <a:schemeClr val="bg1"/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목표</a:t>
                  </a:r>
                  <a:endParaRPr lang="ko-KR" altLang="en-US" sz="1600" kern="1200" dirty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  <p:sp>
              <p:nvSpPr>
                <p:cNvPr id="49" name="slide5_shape7">
                  <a:extLst>
                    <a:ext uri="{FF2B5EF4-FFF2-40B4-BE49-F238E27FC236}">
                      <a16:creationId xmlns:a16="http://schemas.microsoft.com/office/drawing/2014/main" id="{0198B670-C849-48A4-B331-5A0B744C7F84}"/>
                    </a:ext>
                  </a:extLst>
                </p:cNvPr>
                <p:cNvSpPr/>
                <p:nvPr/>
              </p:nvSpPr>
              <p:spPr>
                <a:xfrm>
                  <a:off x="4116589" y="2358918"/>
                  <a:ext cx="3345059" cy="27699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ko-KR" altLang="en-US" sz="1200" dirty="0">
                      <a:solidFill>
                        <a:schemeClr val="bg1">
                          <a:alpha val="100000"/>
                        </a:schemeClr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코로나 </a:t>
                  </a:r>
                  <a:r>
                    <a:rPr lang="ko-KR" altLang="en-US" sz="1200" dirty="0" err="1">
                      <a:solidFill>
                        <a:schemeClr val="bg1">
                          <a:alpha val="100000"/>
                        </a:schemeClr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확진자</a:t>
                  </a:r>
                  <a:r>
                    <a:rPr lang="ko-KR" altLang="en-US" sz="1200" dirty="0">
                      <a:solidFill>
                        <a:schemeClr val="bg1">
                          <a:alpha val="100000"/>
                        </a:schemeClr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 수 변화의 영향력 확인</a:t>
                  </a:r>
                  <a:endParaRPr lang="en-US" altLang="ko-KR" sz="1200" dirty="0">
                    <a:solidFill>
                      <a:schemeClr val="bg1">
                        <a:alpha val="100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</p:txBody>
            </p:sp>
            <p:sp>
              <p:nvSpPr>
                <p:cNvPr id="50" name="slide5_shape7">
                  <a:extLst>
                    <a:ext uri="{FF2B5EF4-FFF2-40B4-BE49-F238E27FC236}">
                      <a16:creationId xmlns:a16="http://schemas.microsoft.com/office/drawing/2014/main" id="{FB0E561A-06FC-481A-976E-FA98115BD5D5}"/>
                    </a:ext>
                  </a:extLst>
                </p:cNvPr>
                <p:cNvSpPr/>
                <p:nvPr/>
              </p:nvSpPr>
              <p:spPr>
                <a:xfrm>
                  <a:off x="4090824" y="2605268"/>
                  <a:ext cx="6048672" cy="27699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ko-KR" altLang="en-US" sz="1200" dirty="0">
                      <a:solidFill>
                        <a:schemeClr val="bg1">
                          <a:alpha val="100000"/>
                        </a:schemeClr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실제 데이터 처리를 통해 빅데이터 이해도</a:t>
                  </a:r>
                  <a:r>
                    <a:rPr lang="en-US" altLang="ko-KR" sz="1200" dirty="0">
                      <a:solidFill>
                        <a:schemeClr val="bg1">
                          <a:alpha val="100000"/>
                        </a:schemeClr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, </a:t>
                  </a:r>
                  <a:r>
                    <a:rPr lang="ko-KR" altLang="en-US" sz="1200" dirty="0">
                      <a:solidFill>
                        <a:schemeClr val="bg1">
                          <a:alpha val="100000"/>
                        </a:schemeClr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데이터 처리 능력 향상 기대</a:t>
                  </a:r>
                  <a:endParaRPr lang="en-US" altLang="ko-KR" sz="1200" dirty="0">
                    <a:solidFill>
                      <a:schemeClr val="bg1">
                        <a:alpha val="100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</p:txBody>
            </p:sp>
          </p:grpSp>
        </p:grp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0BEF54FB-D5D9-42BD-9A27-BB291752344F}"/>
              </a:ext>
            </a:extLst>
          </p:cNvPr>
          <p:cNvGrpSpPr/>
          <p:nvPr/>
        </p:nvGrpSpPr>
        <p:grpSpPr>
          <a:xfrm>
            <a:off x="7345937" y="897136"/>
            <a:ext cx="4200911" cy="1992622"/>
            <a:chOff x="7653704" y="658195"/>
            <a:chExt cx="4200911" cy="1992622"/>
          </a:xfrm>
        </p:grpSpPr>
        <p:sp>
          <p:nvSpPr>
            <p:cNvPr id="41" name="slide5_shape7">
              <a:extLst>
                <a:ext uri="{FF2B5EF4-FFF2-40B4-BE49-F238E27FC236}">
                  <a16:creationId xmlns:a16="http://schemas.microsoft.com/office/drawing/2014/main" id="{8046FE77-AC12-47EF-A0CF-9A4A5E92A5D8}"/>
                </a:ext>
              </a:extLst>
            </p:cNvPr>
            <p:cNvSpPr/>
            <p:nvPr/>
          </p:nvSpPr>
          <p:spPr>
            <a:xfrm>
              <a:off x="8936669" y="658195"/>
              <a:ext cx="181013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algn="l" defTabSz="914400" latinLnBrk="1"/>
              <a:r>
                <a:rPr lang="ko-KR" altLang="en-US" kern="12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팀 구성 및 역할</a:t>
              </a:r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E9A6BFFC-1BFF-4CF1-BD06-BB9FA7DF268D}"/>
                </a:ext>
              </a:extLst>
            </p:cNvPr>
            <p:cNvGrpSpPr/>
            <p:nvPr/>
          </p:nvGrpSpPr>
          <p:grpSpPr>
            <a:xfrm>
              <a:off x="7653704" y="734083"/>
              <a:ext cx="4200911" cy="1916734"/>
              <a:chOff x="7653704" y="734083"/>
              <a:chExt cx="4200911" cy="1916734"/>
            </a:xfrm>
          </p:grpSpPr>
          <p:sp>
            <p:nvSpPr>
              <p:cNvPr id="19" name="자유형: 도형 18">
                <a:extLst>
                  <a:ext uri="{FF2B5EF4-FFF2-40B4-BE49-F238E27FC236}">
                    <a16:creationId xmlns:a16="http://schemas.microsoft.com/office/drawing/2014/main" id="{6AC4134B-EF03-40E9-B4F4-4B6E46AE644D}"/>
                  </a:ext>
                </a:extLst>
              </p:cNvPr>
              <p:cNvSpPr/>
              <p:nvPr/>
            </p:nvSpPr>
            <p:spPr>
              <a:xfrm>
                <a:off x="7653704" y="734083"/>
                <a:ext cx="4071678" cy="1916734"/>
              </a:xfrm>
              <a:custGeom>
                <a:avLst/>
                <a:gdLst>
                  <a:gd name="connsiteX0" fmla="*/ 462642 w 5638109"/>
                  <a:gd name="connsiteY0" fmla="*/ 0 h 2775795"/>
                  <a:gd name="connsiteX1" fmla="*/ 1558914 w 5638109"/>
                  <a:gd name="connsiteY1" fmla="*/ 0 h 2775795"/>
                  <a:gd name="connsiteX2" fmla="*/ 1558914 w 5638109"/>
                  <a:gd name="connsiteY2" fmla="*/ 280706 h 2775795"/>
                  <a:gd name="connsiteX3" fmla="*/ 1691094 w 5638109"/>
                  <a:gd name="connsiteY3" fmla="*/ 412886 h 2775795"/>
                  <a:gd name="connsiteX4" fmla="*/ 3947014 w 5638109"/>
                  <a:gd name="connsiteY4" fmla="*/ 412886 h 2775795"/>
                  <a:gd name="connsiteX5" fmla="*/ 4079194 w 5638109"/>
                  <a:gd name="connsiteY5" fmla="*/ 280706 h 2775795"/>
                  <a:gd name="connsiteX6" fmla="*/ 4079194 w 5638109"/>
                  <a:gd name="connsiteY6" fmla="*/ 0 h 2775795"/>
                  <a:gd name="connsiteX7" fmla="*/ 5175467 w 5638109"/>
                  <a:gd name="connsiteY7" fmla="*/ 0 h 2775795"/>
                  <a:gd name="connsiteX8" fmla="*/ 5638109 w 5638109"/>
                  <a:gd name="connsiteY8" fmla="*/ 462642 h 2775795"/>
                  <a:gd name="connsiteX9" fmla="*/ 5638109 w 5638109"/>
                  <a:gd name="connsiteY9" fmla="*/ 2313153 h 2775795"/>
                  <a:gd name="connsiteX10" fmla="*/ 5175467 w 5638109"/>
                  <a:gd name="connsiteY10" fmla="*/ 2775795 h 2775795"/>
                  <a:gd name="connsiteX11" fmla="*/ 462642 w 5638109"/>
                  <a:gd name="connsiteY11" fmla="*/ 2775795 h 2775795"/>
                  <a:gd name="connsiteX12" fmla="*/ 0 w 5638109"/>
                  <a:gd name="connsiteY12" fmla="*/ 2313153 h 2775795"/>
                  <a:gd name="connsiteX13" fmla="*/ 0 w 5638109"/>
                  <a:gd name="connsiteY13" fmla="*/ 462642 h 2775795"/>
                  <a:gd name="connsiteX14" fmla="*/ 462642 w 5638109"/>
                  <a:gd name="connsiteY14" fmla="*/ 0 h 27757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638109" h="2775795">
                    <a:moveTo>
                      <a:pt x="462642" y="0"/>
                    </a:moveTo>
                    <a:lnTo>
                      <a:pt x="1558914" y="0"/>
                    </a:lnTo>
                    <a:lnTo>
                      <a:pt x="1558914" y="280706"/>
                    </a:lnTo>
                    <a:cubicBezTo>
                      <a:pt x="1558914" y="353707"/>
                      <a:pt x="1618093" y="412886"/>
                      <a:pt x="1691094" y="412886"/>
                    </a:cubicBezTo>
                    <a:lnTo>
                      <a:pt x="3947014" y="412886"/>
                    </a:lnTo>
                    <a:cubicBezTo>
                      <a:pt x="4020015" y="412886"/>
                      <a:pt x="4079194" y="353707"/>
                      <a:pt x="4079194" y="280706"/>
                    </a:cubicBezTo>
                    <a:lnTo>
                      <a:pt x="4079194" y="0"/>
                    </a:lnTo>
                    <a:lnTo>
                      <a:pt x="5175467" y="0"/>
                    </a:lnTo>
                    <a:cubicBezTo>
                      <a:pt x="5430977" y="0"/>
                      <a:pt x="5638109" y="207132"/>
                      <a:pt x="5638109" y="462642"/>
                    </a:cubicBezTo>
                    <a:lnTo>
                      <a:pt x="5638109" y="2313153"/>
                    </a:lnTo>
                    <a:cubicBezTo>
                      <a:pt x="5638109" y="2568663"/>
                      <a:pt x="5430977" y="2775795"/>
                      <a:pt x="5175467" y="2775795"/>
                    </a:cubicBezTo>
                    <a:lnTo>
                      <a:pt x="462642" y="2775795"/>
                    </a:lnTo>
                    <a:cubicBezTo>
                      <a:pt x="207132" y="2775795"/>
                      <a:pt x="0" y="2568663"/>
                      <a:pt x="0" y="2313153"/>
                    </a:cubicBezTo>
                    <a:lnTo>
                      <a:pt x="0" y="462642"/>
                    </a:lnTo>
                    <a:cubicBezTo>
                      <a:pt x="0" y="207132"/>
                      <a:pt x="207132" y="0"/>
                      <a:pt x="462642" y="0"/>
                    </a:cubicBezTo>
                    <a:close/>
                  </a:path>
                </a:pathLst>
              </a:custGeom>
              <a:solidFill>
                <a:schemeClr val="bg1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5" name="그룹 4">
                <a:extLst>
                  <a:ext uri="{FF2B5EF4-FFF2-40B4-BE49-F238E27FC236}">
                    <a16:creationId xmlns:a16="http://schemas.microsoft.com/office/drawing/2014/main" id="{898CD80C-8CB9-4D3B-B6CC-00AC563311C2}"/>
                  </a:ext>
                </a:extLst>
              </p:cNvPr>
              <p:cNvGrpSpPr/>
              <p:nvPr/>
            </p:nvGrpSpPr>
            <p:grpSpPr>
              <a:xfrm>
                <a:off x="7978512" y="1145402"/>
                <a:ext cx="3876103" cy="1387292"/>
                <a:chOff x="7978512" y="840604"/>
                <a:chExt cx="3876103" cy="1387292"/>
              </a:xfrm>
            </p:grpSpPr>
            <p:sp>
              <p:nvSpPr>
                <p:cNvPr id="24" name="slide5_shape7">
                  <a:extLst>
                    <a:ext uri="{FF2B5EF4-FFF2-40B4-BE49-F238E27FC236}">
                      <a16:creationId xmlns:a16="http://schemas.microsoft.com/office/drawing/2014/main" id="{EC1DDC79-D7D8-49B5-A673-8A0233C9FB69}"/>
                    </a:ext>
                  </a:extLst>
                </p:cNvPr>
                <p:cNvSpPr/>
                <p:nvPr/>
              </p:nvSpPr>
              <p:spPr>
                <a:xfrm>
                  <a:off x="8590712" y="1944886"/>
                  <a:ext cx="2407970" cy="27699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algn="l" defTabSz="914400" latinLnBrk="1"/>
                  <a:r>
                    <a:rPr lang="ko-KR" altLang="en-US" sz="1200" kern="1200" dirty="0">
                      <a:solidFill>
                        <a:schemeClr val="bg1"/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코드 작성</a:t>
                  </a:r>
                  <a:r>
                    <a:rPr lang="en-US" altLang="ko-KR" sz="1200" kern="1200" dirty="0">
                      <a:solidFill>
                        <a:schemeClr val="bg1"/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,</a:t>
                  </a:r>
                  <a:r>
                    <a:rPr lang="ko-KR" altLang="en-US" sz="1200" kern="1200" dirty="0">
                      <a:solidFill>
                        <a:schemeClr val="bg1"/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 자료 학인</a:t>
                  </a:r>
                </a:p>
              </p:txBody>
            </p:sp>
            <p:sp>
              <p:nvSpPr>
                <p:cNvPr id="25" name="slide5_shape7">
                  <a:extLst>
                    <a:ext uri="{FF2B5EF4-FFF2-40B4-BE49-F238E27FC236}">
                      <a16:creationId xmlns:a16="http://schemas.microsoft.com/office/drawing/2014/main" id="{40BB16C9-0817-4EFB-9DA2-4633D9E1FE54}"/>
                    </a:ext>
                  </a:extLst>
                </p:cNvPr>
                <p:cNvSpPr/>
                <p:nvPr/>
              </p:nvSpPr>
              <p:spPr>
                <a:xfrm>
                  <a:off x="8590712" y="1582216"/>
                  <a:ext cx="2407970" cy="27699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ko-KR" altLang="en-US" sz="1200" dirty="0">
                      <a:solidFill>
                        <a:schemeClr val="bg1">
                          <a:alpha val="100000"/>
                        </a:schemeClr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코드 작성</a:t>
                  </a:r>
                  <a:r>
                    <a:rPr lang="en-US" altLang="ko-KR" sz="1200" dirty="0">
                      <a:solidFill>
                        <a:schemeClr val="bg1">
                          <a:alpha val="100000"/>
                        </a:schemeClr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,</a:t>
                  </a:r>
                  <a:r>
                    <a:rPr lang="ko-KR" altLang="en-US" sz="1200" dirty="0">
                      <a:solidFill>
                        <a:schemeClr val="bg1">
                          <a:alpha val="100000"/>
                        </a:schemeClr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 </a:t>
                  </a:r>
                  <a:r>
                    <a:rPr lang="en-US" altLang="ko-KR" sz="1200" dirty="0">
                      <a:solidFill>
                        <a:schemeClr val="bg1">
                          <a:alpha val="100000"/>
                        </a:schemeClr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PPT </a:t>
                  </a:r>
                  <a:r>
                    <a:rPr lang="ko-KR" altLang="en-US" sz="1200" dirty="0">
                      <a:solidFill>
                        <a:schemeClr val="bg1">
                          <a:alpha val="100000"/>
                        </a:schemeClr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제작</a:t>
                  </a:r>
                  <a:endParaRPr lang="ko-KR" altLang="en-US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</p:txBody>
            </p:sp>
            <p:sp>
              <p:nvSpPr>
                <p:cNvPr id="26" name="slide5_shape7">
                  <a:extLst>
                    <a:ext uri="{FF2B5EF4-FFF2-40B4-BE49-F238E27FC236}">
                      <a16:creationId xmlns:a16="http://schemas.microsoft.com/office/drawing/2014/main" id="{0143919F-0119-40FF-BCBE-DDE638A8B4EE}"/>
                    </a:ext>
                  </a:extLst>
                </p:cNvPr>
                <p:cNvSpPr/>
                <p:nvPr/>
              </p:nvSpPr>
              <p:spPr>
                <a:xfrm>
                  <a:off x="8590712" y="1233312"/>
                  <a:ext cx="2407970" cy="27699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ko-KR" altLang="en-US" sz="1200" dirty="0">
                      <a:solidFill>
                        <a:schemeClr val="bg1">
                          <a:alpha val="100000"/>
                        </a:schemeClr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자료 수집</a:t>
                  </a:r>
                  <a:r>
                    <a:rPr lang="en-US" altLang="ko-KR" sz="1200" dirty="0">
                      <a:solidFill>
                        <a:schemeClr val="bg1">
                          <a:alpha val="100000"/>
                        </a:schemeClr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/</a:t>
                  </a:r>
                  <a:r>
                    <a:rPr lang="ko-KR" altLang="en-US" sz="1200" dirty="0">
                      <a:solidFill>
                        <a:schemeClr val="bg1">
                          <a:alpha val="100000"/>
                        </a:schemeClr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가공</a:t>
                  </a:r>
                  <a:r>
                    <a:rPr lang="en-US" altLang="ko-KR" sz="1200" dirty="0">
                      <a:solidFill>
                        <a:schemeClr val="bg1">
                          <a:alpha val="100000"/>
                        </a:schemeClr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, </a:t>
                  </a:r>
                  <a:r>
                    <a:rPr lang="ko-KR" altLang="en-US" sz="1200" dirty="0">
                      <a:solidFill>
                        <a:schemeClr val="bg1">
                          <a:alpha val="100000"/>
                        </a:schemeClr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 코드 작성</a:t>
                  </a:r>
                  <a:endParaRPr lang="ko-KR" altLang="en-US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</p:txBody>
            </p:sp>
            <p:sp>
              <p:nvSpPr>
                <p:cNvPr id="27" name="slide5_shape7">
                  <a:extLst>
                    <a:ext uri="{FF2B5EF4-FFF2-40B4-BE49-F238E27FC236}">
                      <a16:creationId xmlns:a16="http://schemas.microsoft.com/office/drawing/2014/main" id="{613D49BC-DA3D-4037-9E88-FE8D71D2E437}"/>
                    </a:ext>
                  </a:extLst>
                </p:cNvPr>
                <p:cNvSpPr/>
                <p:nvPr/>
              </p:nvSpPr>
              <p:spPr>
                <a:xfrm>
                  <a:off x="8537231" y="845579"/>
                  <a:ext cx="3317384" cy="27699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ko-KR" altLang="en-US" sz="1200" dirty="0">
                      <a:solidFill>
                        <a:schemeClr val="bg1">
                          <a:alpha val="100000"/>
                        </a:schemeClr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전체적인 역할 분담</a:t>
                  </a:r>
                  <a:r>
                    <a:rPr lang="en-US" altLang="ko-KR" sz="1200" dirty="0">
                      <a:solidFill>
                        <a:schemeClr val="bg1">
                          <a:alpha val="100000"/>
                        </a:schemeClr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,</a:t>
                  </a:r>
                  <a:r>
                    <a:rPr lang="ko-KR" altLang="en-US" sz="1200" dirty="0">
                      <a:solidFill>
                        <a:schemeClr val="bg1">
                          <a:alpha val="100000"/>
                        </a:schemeClr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 자료 확인</a:t>
                  </a:r>
                  <a:r>
                    <a:rPr lang="en-US" altLang="ko-KR" sz="1200" dirty="0">
                      <a:solidFill>
                        <a:schemeClr val="bg1">
                          <a:alpha val="100000"/>
                        </a:schemeClr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, </a:t>
                  </a:r>
                  <a:r>
                    <a:rPr lang="ko-KR" altLang="en-US" sz="1200" dirty="0">
                      <a:solidFill>
                        <a:schemeClr val="bg1">
                          <a:alpha val="100000"/>
                        </a:schemeClr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코드 작성</a:t>
                  </a:r>
                  <a:endParaRPr lang="ko-KR" altLang="en-US" sz="1200" kern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</p:txBody>
            </p:sp>
            <p:sp>
              <p:nvSpPr>
                <p:cNvPr id="34" name="slide5_shape7">
                  <a:extLst>
                    <a:ext uri="{FF2B5EF4-FFF2-40B4-BE49-F238E27FC236}">
                      <a16:creationId xmlns:a16="http://schemas.microsoft.com/office/drawing/2014/main" id="{EDFB660F-6A9D-4991-9394-1E2CAD10E730}"/>
                    </a:ext>
                  </a:extLst>
                </p:cNvPr>
                <p:cNvSpPr/>
                <p:nvPr/>
              </p:nvSpPr>
              <p:spPr>
                <a:xfrm>
                  <a:off x="7978512" y="840604"/>
                  <a:ext cx="687472" cy="27699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ko-KR" altLang="en-US" sz="1200" dirty="0" err="1">
                      <a:solidFill>
                        <a:schemeClr val="bg1">
                          <a:alpha val="100000"/>
                        </a:schemeClr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김범중</a:t>
                  </a:r>
                  <a:endParaRPr lang="ko-KR" altLang="en-US" sz="1200" kern="1200" dirty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  <p:sp>
              <p:nvSpPr>
                <p:cNvPr id="35" name="slide5_shape7">
                  <a:extLst>
                    <a:ext uri="{FF2B5EF4-FFF2-40B4-BE49-F238E27FC236}">
                      <a16:creationId xmlns:a16="http://schemas.microsoft.com/office/drawing/2014/main" id="{71672A46-163D-4271-8D15-C7375DDBDAB4}"/>
                    </a:ext>
                  </a:extLst>
                </p:cNvPr>
                <p:cNvSpPr/>
                <p:nvPr/>
              </p:nvSpPr>
              <p:spPr>
                <a:xfrm>
                  <a:off x="7978512" y="1218579"/>
                  <a:ext cx="687472" cy="27699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ko-KR" altLang="en-US" sz="1200" kern="1200" dirty="0">
                      <a:solidFill>
                        <a:schemeClr val="bg1">
                          <a:alpha val="100000"/>
                        </a:schemeClr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정진우</a:t>
                  </a:r>
                  <a:endParaRPr lang="ko-KR" altLang="en-US" sz="1200" kern="1200" dirty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  <p:sp>
              <p:nvSpPr>
                <p:cNvPr id="36" name="slide5_shape7">
                  <a:extLst>
                    <a:ext uri="{FF2B5EF4-FFF2-40B4-BE49-F238E27FC236}">
                      <a16:creationId xmlns:a16="http://schemas.microsoft.com/office/drawing/2014/main" id="{BEE61744-62F8-463F-9352-713CE86F6A95}"/>
                    </a:ext>
                  </a:extLst>
                </p:cNvPr>
                <p:cNvSpPr/>
                <p:nvPr/>
              </p:nvSpPr>
              <p:spPr>
                <a:xfrm>
                  <a:off x="7978512" y="1584738"/>
                  <a:ext cx="687472" cy="27699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ko-KR" altLang="en-US" sz="1200">
                      <a:solidFill>
                        <a:schemeClr val="bg1">
                          <a:alpha val="100000"/>
                        </a:schemeClr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가채원</a:t>
                  </a:r>
                  <a:endParaRPr lang="ko-KR" altLang="en-US" sz="1200" kern="1200" dirty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  <p:sp>
              <p:nvSpPr>
                <p:cNvPr id="37" name="slide5_shape7">
                  <a:extLst>
                    <a:ext uri="{FF2B5EF4-FFF2-40B4-BE49-F238E27FC236}">
                      <a16:creationId xmlns:a16="http://schemas.microsoft.com/office/drawing/2014/main" id="{0C9D5C54-1A62-43E1-892F-C3FD4F187787}"/>
                    </a:ext>
                  </a:extLst>
                </p:cNvPr>
                <p:cNvSpPr/>
                <p:nvPr/>
              </p:nvSpPr>
              <p:spPr>
                <a:xfrm>
                  <a:off x="7978512" y="1950897"/>
                  <a:ext cx="687472" cy="27699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ko-KR" altLang="en-US" sz="1200" dirty="0" err="1">
                      <a:solidFill>
                        <a:schemeClr val="bg1">
                          <a:alpha val="100000"/>
                        </a:schemeClr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윤진훈</a:t>
                  </a:r>
                  <a:endParaRPr lang="ko-KR" altLang="en-US" sz="1200" kern="1200" dirty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</p:grpSp>
        </p:grp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558F33A1-FC06-434C-B4DD-1E27FB59F9AC}"/>
              </a:ext>
            </a:extLst>
          </p:cNvPr>
          <p:cNvGrpSpPr/>
          <p:nvPr/>
        </p:nvGrpSpPr>
        <p:grpSpPr>
          <a:xfrm>
            <a:off x="755257" y="3206867"/>
            <a:ext cx="10733232" cy="3032411"/>
            <a:chOff x="863618" y="3374442"/>
            <a:chExt cx="10733232" cy="3032411"/>
          </a:xfrm>
        </p:grpSpPr>
        <p:sp>
          <p:nvSpPr>
            <p:cNvPr id="54" name="자유형: 도형 53">
              <a:extLst>
                <a:ext uri="{FF2B5EF4-FFF2-40B4-BE49-F238E27FC236}">
                  <a16:creationId xmlns:a16="http://schemas.microsoft.com/office/drawing/2014/main" id="{B3E29F3D-C4C1-4E88-868E-93DDDF50D772}"/>
                </a:ext>
              </a:extLst>
            </p:cNvPr>
            <p:cNvSpPr/>
            <p:nvPr/>
          </p:nvSpPr>
          <p:spPr>
            <a:xfrm>
              <a:off x="863618" y="3374442"/>
              <a:ext cx="10733232" cy="3032411"/>
            </a:xfrm>
            <a:custGeom>
              <a:avLst/>
              <a:gdLst>
                <a:gd name="connsiteX0" fmla="*/ 565161 w 11382280"/>
                <a:gd name="connsiteY0" fmla="*/ 0 h 3063570"/>
                <a:gd name="connsiteX1" fmla="*/ 3563190 w 11382280"/>
                <a:gd name="connsiteY1" fmla="*/ 0 h 3063570"/>
                <a:gd name="connsiteX2" fmla="*/ 3563190 w 11382280"/>
                <a:gd name="connsiteY2" fmla="*/ 451500 h 3063570"/>
                <a:gd name="connsiteX3" fmla="*/ 3707209 w 11382280"/>
                <a:gd name="connsiteY3" fmla="*/ 595519 h 3063570"/>
                <a:gd name="connsiteX4" fmla="*/ 7382023 w 11382280"/>
                <a:gd name="connsiteY4" fmla="*/ 595519 h 3063570"/>
                <a:gd name="connsiteX5" fmla="*/ 7526042 w 11382280"/>
                <a:gd name="connsiteY5" fmla="*/ 451500 h 3063570"/>
                <a:gd name="connsiteX6" fmla="*/ 7526042 w 11382280"/>
                <a:gd name="connsiteY6" fmla="*/ 0 h 3063570"/>
                <a:gd name="connsiteX7" fmla="*/ 10817119 w 11382280"/>
                <a:gd name="connsiteY7" fmla="*/ 0 h 3063570"/>
                <a:gd name="connsiteX8" fmla="*/ 11382280 w 11382280"/>
                <a:gd name="connsiteY8" fmla="*/ 510606 h 3063570"/>
                <a:gd name="connsiteX9" fmla="*/ 11382280 w 11382280"/>
                <a:gd name="connsiteY9" fmla="*/ 2552965 h 3063570"/>
                <a:gd name="connsiteX10" fmla="*/ 10817119 w 11382280"/>
                <a:gd name="connsiteY10" fmla="*/ 3063570 h 3063570"/>
                <a:gd name="connsiteX11" fmla="*/ 565161 w 11382280"/>
                <a:gd name="connsiteY11" fmla="*/ 3063570 h 3063570"/>
                <a:gd name="connsiteX12" fmla="*/ 0 w 11382280"/>
                <a:gd name="connsiteY12" fmla="*/ 2552965 h 3063570"/>
                <a:gd name="connsiteX13" fmla="*/ 0 w 11382280"/>
                <a:gd name="connsiteY13" fmla="*/ 510606 h 3063570"/>
                <a:gd name="connsiteX14" fmla="*/ 565161 w 11382280"/>
                <a:gd name="connsiteY14" fmla="*/ 0 h 3063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382280" h="3063570">
                  <a:moveTo>
                    <a:pt x="565161" y="0"/>
                  </a:moveTo>
                  <a:lnTo>
                    <a:pt x="3563190" y="0"/>
                  </a:lnTo>
                  <a:lnTo>
                    <a:pt x="3563190" y="451500"/>
                  </a:lnTo>
                  <a:cubicBezTo>
                    <a:pt x="3563190" y="531039"/>
                    <a:pt x="3627670" y="595519"/>
                    <a:pt x="3707209" y="595519"/>
                  </a:cubicBezTo>
                  <a:lnTo>
                    <a:pt x="7382023" y="595519"/>
                  </a:lnTo>
                  <a:cubicBezTo>
                    <a:pt x="7461562" y="595519"/>
                    <a:pt x="7526042" y="531039"/>
                    <a:pt x="7526042" y="451500"/>
                  </a:cubicBezTo>
                  <a:lnTo>
                    <a:pt x="7526042" y="0"/>
                  </a:lnTo>
                  <a:lnTo>
                    <a:pt x="10817119" y="0"/>
                  </a:lnTo>
                  <a:cubicBezTo>
                    <a:pt x="11129249" y="0"/>
                    <a:pt x="11382280" y="228606"/>
                    <a:pt x="11382280" y="510606"/>
                  </a:cubicBezTo>
                  <a:lnTo>
                    <a:pt x="11382280" y="2552965"/>
                  </a:lnTo>
                  <a:cubicBezTo>
                    <a:pt x="11382280" y="2834964"/>
                    <a:pt x="11129249" y="3063570"/>
                    <a:pt x="10817119" y="3063570"/>
                  </a:cubicBezTo>
                  <a:lnTo>
                    <a:pt x="565161" y="3063570"/>
                  </a:lnTo>
                  <a:cubicBezTo>
                    <a:pt x="253031" y="3063570"/>
                    <a:pt x="0" y="2834964"/>
                    <a:pt x="0" y="2552965"/>
                  </a:cubicBezTo>
                  <a:lnTo>
                    <a:pt x="0" y="510606"/>
                  </a:lnTo>
                  <a:cubicBezTo>
                    <a:pt x="0" y="228606"/>
                    <a:pt x="253031" y="0"/>
                    <a:pt x="565161" y="0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69856C4-A298-4830-B540-79C9B87529B7}"/>
                </a:ext>
              </a:extLst>
            </p:cNvPr>
            <p:cNvSpPr txBox="1"/>
            <p:nvPr/>
          </p:nvSpPr>
          <p:spPr>
            <a:xfrm>
              <a:off x="4689203" y="3442562"/>
              <a:ext cx="308206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프로젝트 수행 절차 및 방법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58C1054-A31F-4E49-A282-C0E7CAECD24A}"/>
                </a:ext>
              </a:extLst>
            </p:cNvPr>
            <p:cNvSpPr txBox="1"/>
            <p:nvPr/>
          </p:nvSpPr>
          <p:spPr>
            <a:xfrm>
              <a:off x="1333879" y="4006627"/>
              <a:ext cx="349256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solidFill>
                    <a:schemeClr val="bg1">
                      <a:alpha val="10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공공자전거 이용객 수 변화</a:t>
              </a:r>
              <a:endParaRPr lang="en-US" altLang="ko-KR" sz="1400" dirty="0">
                <a:solidFill>
                  <a:schemeClr val="bg1">
                    <a:alpha val="10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r>
                <a:rPr lang="en-US" altLang="ko-KR" sz="1400" dirty="0">
                  <a:solidFill>
                    <a:schemeClr val="bg1">
                      <a:alpha val="10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(</a:t>
              </a:r>
              <a:r>
                <a:rPr lang="ko-KR" altLang="en-US" sz="1400" dirty="0">
                  <a:solidFill>
                    <a:schemeClr val="bg1">
                      <a:alpha val="10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공공 데이터 포털 </a:t>
              </a:r>
              <a:r>
                <a:rPr lang="en-US" altLang="ko-KR" sz="1400" dirty="0">
                  <a:solidFill>
                    <a:schemeClr val="bg1">
                      <a:alpha val="10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https://www.data.go.kr/)</a:t>
              </a:r>
              <a:endPara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5C62B1C-7086-4CA6-BDED-3B6707EFF906}"/>
                </a:ext>
              </a:extLst>
            </p:cNvPr>
            <p:cNvSpPr txBox="1"/>
            <p:nvPr/>
          </p:nvSpPr>
          <p:spPr>
            <a:xfrm>
              <a:off x="1333879" y="5646504"/>
              <a:ext cx="481521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solidFill>
                    <a:schemeClr val="bg1">
                      <a:alpha val="10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온라인 쇼핑몰 </a:t>
              </a:r>
              <a:r>
                <a:rPr lang="ko-KR" altLang="en-US" sz="1400" dirty="0" err="1">
                  <a:solidFill>
                    <a:schemeClr val="bg1">
                      <a:alpha val="10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상품군별</a:t>
              </a:r>
              <a:r>
                <a:rPr lang="ko-KR" altLang="en-US" sz="1400" dirty="0">
                  <a:solidFill>
                    <a:schemeClr val="bg1">
                      <a:alpha val="10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sz="1400" dirty="0" err="1">
                  <a:solidFill>
                    <a:schemeClr val="bg1">
                      <a:alpha val="10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거래액</a:t>
              </a:r>
              <a:r>
                <a:rPr lang="ko-KR" altLang="en-US" sz="1400" dirty="0">
                  <a:solidFill>
                    <a:schemeClr val="bg1">
                      <a:alpha val="10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변화</a:t>
              </a:r>
              <a:r>
                <a:rPr lang="en-US" altLang="ko-KR" sz="1400" dirty="0">
                  <a:solidFill>
                    <a:schemeClr val="bg1">
                      <a:alpha val="10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)</a:t>
              </a:r>
            </a:p>
            <a:p>
              <a:r>
                <a:rPr lang="en-US" altLang="ko-KR" sz="1400" dirty="0">
                  <a:solidFill>
                    <a:schemeClr val="bg1">
                      <a:alpha val="10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(KOSIS </a:t>
              </a:r>
              <a:r>
                <a:rPr lang="ko-KR" altLang="en-US" sz="1400" dirty="0" err="1">
                  <a:solidFill>
                    <a:schemeClr val="bg1">
                      <a:alpha val="10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국가통계포털</a:t>
              </a:r>
              <a:r>
                <a:rPr lang="ko-KR" altLang="en-US" sz="1400" dirty="0">
                  <a:solidFill>
                    <a:schemeClr val="bg1">
                      <a:alpha val="10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en-US" altLang="ko-KR" sz="1400" dirty="0">
                  <a:solidFill>
                    <a:schemeClr val="bg1">
                      <a:alpha val="10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https://kosis.kr/index/index.do)</a:t>
              </a:r>
              <a:endPara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11F0669A-AB4E-4EFA-A411-36ED0AEBA804}"/>
                </a:ext>
              </a:extLst>
            </p:cNvPr>
            <p:cNvSpPr txBox="1"/>
            <p:nvPr/>
          </p:nvSpPr>
          <p:spPr>
            <a:xfrm>
              <a:off x="1333879" y="4553253"/>
              <a:ext cx="481521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solidFill>
                    <a:schemeClr val="bg1">
                      <a:alpha val="10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지하철 </a:t>
              </a:r>
              <a:r>
                <a:rPr lang="ko-KR" altLang="en-US" sz="1400" dirty="0" err="1">
                  <a:solidFill>
                    <a:schemeClr val="bg1">
                      <a:alpha val="10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승하차</a:t>
              </a:r>
              <a:r>
                <a:rPr lang="ko-KR" altLang="en-US" sz="1400" dirty="0">
                  <a:solidFill>
                    <a:schemeClr val="bg1">
                      <a:alpha val="10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승객변화</a:t>
              </a:r>
              <a:endParaRPr lang="en-US" altLang="ko-KR" sz="1400" dirty="0">
                <a:solidFill>
                  <a:schemeClr val="bg1">
                    <a:alpha val="10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r>
                <a:rPr lang="en-US" altLang="ko-KR" sz="1400" dirty="0">
                  <a:solidFill>
                    <a:schemeClr val="bg1">
                      <a:alpha val="10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(KOSIS </a:t>
              </a:r>
              <a:r>
                <a:rPr lang="ko-KR" altLang="en-US" sz="1400" dirty="0" err="1">
                  <a:solidFill>
                    <a:schemeClr val="bg1">
                      <a:alpha val="10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국가통계포털</a:t>
              </a:r>
              <a:r>
                <a:rPr lang="ko-KR" altLang="en-US" sz="1400" dirty="0">
                  <a:solidFill>
                    <a:schemeClr val="bg1">
                      <a:alpha val="10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en-US" altLang="ko-KR" sz="1400" dirty="0">
                  <a:solidFill>
                    <a:schemeClr val="bg1">
                      <a:alpha val="10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https://kosis.kr/index/index.do)</a:t>
              </a:r>
              <a:endPara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A1971921-D16D-4844-BDD6-9EE808B1B5C6}"/>
                </a:ext>
              </a:extLst>
            </p:cNvPr>
            <p:cNvSpPr txBox="1"/>
            <p:nvPr/>
          </p:nvSpPr>
          <p:spPr>
            <a:xfrm>
              <a:off x="1333880" y="5099879"/>
              <a:ext cx="466908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solidFill>
                    <a:schemeClr val="bg1">
                      <a:alpha val="10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교통량 변화</a:t>
              </a:r>
              <a:endParaRPr lang="en-US" altLang="ko-KR" sz="1400" dirty="0">
                <a:solidFill>
                  <a:schemeClr val="bg1">
                    <a:alpha val="10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r>
                <a:rPr lang="en-US" altLang="ko-KR" sz="1400" dirty="0">
                  <a:solidFill>
                    <a:schemeClr val="bg1">
                      <a:alpha val="10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(</a:t>
              </a:r>
              <a:r>
                <a:rPr lang="ko-KR" altLang="en-US" sz="1400" dirty="0">
                  <a:solidFill>
                    <a:schemeClr val="bg1">
                      <a:alpha val="10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서울교통정보센터 </a:t>
              </a:r>
              <a:r>
                <a:rPr lang="en-US" altLang="ko-KR" sz="1400" dirty="0">
                  <a:solidFill>
                    <a:schemeClr val="bg1">
                      <a:alpha val="10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https://topis.seoul.go.kr/ )</a:t>
              </a:r>
              <a:endPara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DC55F19B-5ABA-4B31-AACD-BD3B1D8B20AB}"/>
                </a:ext>
              </a:extLst>
            </p:cNvPr>
            <p:cNvSpPr txBox="1"/>
            <p:nvPr/>
          </p:nvSpPr>
          <p:spPr>
            <a:xfrm>
              <a:off x="8288055" y="4466278"/>
              <a:ext cx="157995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chemeClr val="bg1">
                      <a:alpha val="10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[ </a:t>
              </a:r>
              <a:r>
                <a:rPr lang="ko-KR" altLang="en-US" sz="1400" dirty="0">
                  <a:solidFill>
                    <a:schemeClr val="bg1">
                      <a:alpha val="10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추가 보완 자료 </a:t>
              </a:r>
              <a:r>
                <a:rPr lang="en-US" altLang="ko-KR" sz="1400" dirty="0">
                  <a:solidFill>
                    <a:schemeClr val="bg1">
                      <a:alpha val="10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]</a:t>
              </a:r>
              <a:endPara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C3931E59-C4E1-4967-BDF5-B7C39210B3E1}"/>
                </a:ext>
              </a:extLst>
            </p:cNvPr>
            <p:cNvSpPr txBox="1"/>
            <p:nvPr/>
          </p:nvSpPr>
          <p:spPr>
            <a:xfrm>
              <a:off x="6628360" y="5896033"/>
              <a:ext cx="310053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bg1">
                      <a:alpha val="10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코로나 라이브 </a:t>
              </a:r>
              <a:r>
                <a:rPr lang="en-US" altLang="ko-KR" sz="1200" dirty="0">
                  <a:solidFill>
                    <a:schemeClr val="bg1">
                      <a:alpha val="10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(https://corona-live.com/)</a:t>
              </a:r>
              <a:endPara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F53E9DD5-F879-4047-8780-5526FC61AD67}"/>
                </a:ext>
              </a:extLst>
            </p:cNvPr>
            <p:cNvSpPr txBox="1"/>
            <p:nvPr/>
          </p:nvSpPr>
          <p:spPr>
            <a:xfrm>
              <a:off x="6628360" y="4903705"/>
              <a:ext cx="475252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bg1">
                      <a:alpha val="10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서울 열린 데이터 광장 </a:t>
              </a:r>
              <a:r>
                <a:rPr lang="en-US" altLang="ko-KR" sz="1200" dirty="0">
                  <a:solidFill>
                    <a:schemeClr val="bg1">
                      <a:alpha val="10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(https://data.seoul.go.kr/)</a:t>
              </a:r>
              <a:endPara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AADA1B6D-E059-4F34-8039-250D457839A5}"/>
                </a:ext>
              </a:extLst>
            </p:cNvPr>
            <p:cNvSpPr txBox="1"/>
            <p:nvPr/>
          </p:nvSpPr>
          <p:spPr>
            <a:xfrm>
              <a:off x="6628360" y="5234481"/>
              <a:ext cx="335231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bg1">
                      <a:alpha val="10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코로나</a:t>
              </a:r>
              <a:r>
                <a:rPr lang="en-US" altLang="ko-KR" sz="1200" dirty="0">
                  <a:solidFill>
                    <a:schemeClr val="bg1">
                      <a:alpha val="10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19 </a:t>
              </a:r>
              <a:r>
                <a:rPr lang="ko-KR" altLang="en-US" sz="1200" dirty="0">
                  <a:solidFill>
                    <a:schemeClr val="bg1">
                      <a:alpha val="10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보드 </a:t>
              </a:r>
              <a:r>
                <a:rPr lang="en-US" altLang="ko-KR" sz="1200" dirty="0">
                  <a:solidFill>
                    <a:schemeClr val="bg1">
                      <a:alpha val="10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(http://www.covid19board.kr)</a:t>
              </a:r>
              <a:endPara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F17EA32F-9077-4FF4-82BF-47A031807D26}"/>
                </a:ext>
              </a:extLst>
            </p:cNvPr>
            <p:cNvSpPr txBox="1"/>
            <p:nvPr/>
          </p:nvSpPr>
          <p:spPr>
            <a:xfrm>
              <a:off x="6628360" y="5565257"/>
              <a:ext cx="363537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bg1">
                      <a:alpha val="10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코로나 보드 </a:t>
              </a:r>
              <a:r>
                <a:rPr lang="en-US" altLang="ko-KR" sz="1200" dirty="0">
                  <a:solidFill>
                    <a:schemeClr val="bg1">
                      <a:alpha val="10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(https://coronaboard.kr/)</a:t>
              </a:r>
              <a:endPara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79927C96-88A3-40AF-9980-61513E6A6907}"/>
                </a:ext>
              </a:extLst>
            </p:cNvPr>
            <p:cNvSpPr txBox="1"/>
            <p:nvPr/>
          </p:nvSpPr>
          <p:spPr>
            <a:xfrm>
              <a:off x="6319325" y="4081725"/>
              <a:ext cx="522577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solidFill>
                    <a:schemeClr val="bg1">
                      <a:alpha val="10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 월별 코로나 </a:t>
              </a:r>
              <a:r>
                <a:rPr lang="ko-KR" altLang="en-US" sz="1400" dirty="0" err="1">
                  <a:solidFill>
                    <a:schemeClr val="bg1">
                      <a:alpha val="10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확진자</a:t>
              </a:r>
              <a:r>
                <a:rPr lang="ko-KR" altLang="en-US" sz="1400" dirty="0">
                  <a:solidFill>
                    <a:schemeClr val="bg1">
                      <a:alpha val="10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수 변화에 따른 각 생활 </a:t>
              </a:r>
              <a:r>
                <a:rPr lang="ko-KR" altLang="en-US" sz="1400" dirty="0" err="1">
                  <a:solidFill>
                    <a:schemeClr val="bg1">
                      <a:alpha val="10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양상별</a:t>
              </a:r>
              <a:r>
                <a:rPr lang="ko-KR" altLang="en-US" sz="1400" dirty="0">
                  <a:solidFill>
                    <a:schemeClr val="bg1">
                      <a:alpha val="10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데이터 취합</a:t>
              </a:r>
              <a:r>
                <a:rPr lang="en-US" altLang="ko-KR" sz="1400" dirty="0">
                  <a:solidFill>
                    <a:schemeClr val="bg1">
                      <a:alpha val="10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</a:t>
              </a:r>
              <a:r>
                <a:rPr lang="ko-KR" altLang="en-US" sz="1400" dirty="0">
                  <a:solidFill>
                    <a:schemeClr val="bg1">
                      <a:alpha val="10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정제</a:t>
              </a:r>
              <a:endPara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464065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5_shape2"/>
          <p:cNvSpPr/>
          <p:nvPr/>
        </p:nvSpPr>
        <p:spPr>
          <a:xfrm>
            <a:off x="1441294" y="396506"/>
            <a:ext cx="21082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algn="l" defTabSz="914400" latinLnBrk="1"/>
            <a:r>
              <a:rPr lang="en-US" altLang="ko-KR" sz="14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 </a:t>
            </a:r>
            <a:r>
              <a:rPr lang="ko-KR" altLang="en-US" sz="14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코로나</a:t>
            </a:r>
            <a:r>
              <a:rPr lang="en-US" altLang="en-US" sz="14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kern="12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확진자</a:t>
            </a:r>
            <a:r>
              <a:rPr lang="en-US" altLang="en-US" sz="14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변화</a:t>
            </a:r>
            <a:r>
              <a:rPr lang="en-US" altLang="en-US" sz="14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추이</a:t>
            </a:r>
            <a:endParaRPr sz="1400" kern="1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" name="slide5_shape6"/>
          <p:cNvSpPr/>
          <p:nvPr/>
        </p:nvSpPr>
        <p:spPr>
          <a:xfrm>
            <a:off x="8694608" y="1844824"/>
            <a:ext cx="109276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defTabSz="914400" latinLnBrk="1"/>
            <a:r>
              <a:rPr lang="ko-KR" altLang="en-US" sz="24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변화율</a:t>
            </a:r>
          </a:p>
        </p:txBody>
      </p:sp>
      <p:sp>
        <p:nvSpPr>
          <p:cNvPr id="13" name="slide5_shape7"/>
          <p:cNvSpPr/>
          <p:nvPr/>
        </p:nvSpPr>
        <p:spPr>
          <a:xfrm>
            <a:off x="2639616" y="1844824"/>
            <a:ext cx="109276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defTabSz="914400" latinLnBrk="1"/>
            <a:r>
              <a:rPr lang="ko-KR" altLang="en-US" sz="24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변화량</a:t>
            </a:r>
          </a:p>
        </p:txBody>
      </p:sp>
      <p:pic>
        <p:nvPicPr>
          <p:cNvPr id="14" name="slide1_picture1" descr="AI Can Help Scientists Find a Covid-19 Vaccine | WIRED">
            <a:extLst>
              <a:ext uri="{FF2B5EF4-FFF2-40B4-BE49-F238E27FC236}">
                <a16:creationId xmlns:a16="http://schemas.microsoft.com/office/drawing/2014/main" id="{CE1ED495-AAB2-48BB-A06B-983F2800B4D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1278" b="68889" l="18417" r="80958">
                        <a14:foregroundMark x1="20167" y1="45500" x2="21667" y2="46333"/>
                        <a14:foregroundMark x1="18792" y1="55444" x2="18792" y2="55444"/>
                        <a14:foregroundMark x1="18417" y1="51111" x2="18417" y2="51111"/>
                        <a14:foregroundMark x1="56583" y1="46222" x2="67875" y2="50222"/>
                        <a14:foregroundMark x1="78750" y1="45722" x2="78750" y2="45722"/>
                        <a14:foregroundMark x1="80958" y1="45222" x2="80958" y2="45222"/>
                        <a14:foregroundMark x1="58167" y1="61556" x2="58167" y2="61556"/>
                        <a14:backgroundMark x1="29917" y1="34389" x2="29917" y2="34389"/>
                        <a14:backgroundMark x1="39000" y1="37500" x2="39000" y2="37500"/>
                        <a14:backgroundMark x1="21500" y1="42500" x2="21500" y2="42500"/>
                        <a14:backgroundMark x1="37500" y1="63944" x2="37500" y2="63944"/>
                        <a14:backgroundMark x1="40208" y1="60944" x2="40208" y2="60944"/>
                        <a14:backgroundMark x1="54625" y1="51722" x2="54625" y2="51722"/>
                        <a14:backgroundMark x1="57583" y1="38778" x2="57583" y2="38778"/>
                        <a14:backgroundMark x1="19833" y1="53722" x2="19833" y2="53722"/>
                        <a14:backgroundMark x1="34042" y1="65833" x2="34042" y2="65833"/>
                      </a14:backgroundRemoval>
                    </a14:imgEffect>
                  </a14:imgLayer>
                </a14:imgProps>
              </a:ext>
            </a:extLst>
          </a:blip>
          <a:srcRect l="15800" t="26589" r="15472" b="26383"/>
          <a:stretch>
            <a:fillRect/>
          </a:stretch>
        </p:blipFill>
        <p:spPr>
          <a:xfrm>
            <a:off x="119336" y="249848"/>
            <a:ext cx="1231262" cy="631870"/>
          </a:xfrm>
          <a:prstGeom prst="rect">
            <a:avLst/>
          </a:prstGeom>
          <a:noFill/>
        </p:spPr>
      </p:pic>
      <p:sp>
        <p:nvSpPr>
          <p:cNvPr id="16" name="slide5_shape4">
            <a:extLst>
              <a:ext uri="{FF2B5EF4-FFF2-40B4-BE49-F238E27FC236}">
                <a16:creationId xmlns:a16="http://schemas.microsoft.com/office/drawing/2014/main" id="{D06EEFE0-E86B-4CA4-B331-5476401D89F0}"/>
              </a:ext>
            </a:extLst>
          </p:cNvPr>
          <p:cNvSpPr/>
          <p:nvPr/>
        </p:nvSpPr>
        <p:spPr>
          <a:xfrm>
            <a:off x="9529401" y="6316524"/>
            <a:ext cx="266259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algn="l" defTabSz="914400" latinLnBrk="1"/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출처</a:t>
            </a:r>
            <a:r>
              <a:rPr lang="en-US" altLang="ko-KR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코로나</a:t>
            </a:r>
            <a:r>
              <a:rPr lang="en-US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라이브</a:t>
            </a:r>
            <a:r>
              <a:rPr lang="en-US" altLang="ko-KR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국가</a:t>
            </a:r>
            <a:r>
              <a:rPr lang="en-US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kern="1200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통계포털</a:t>
            </a:r>
            <a:r>
              <a:rPr lang="en-US" altLang="en-US" sz="1200" kern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</a:p>
        </p:txBody>
      </p:sp>
      <p:pic>
        <p:nvPicPr>
          <p:cNvPr id="15" name="nppt_16329904373902062" descr="이미지">
            <a:extLst>
              <a:ext uri="{FF2B5EF4-FFF2-40B4-BE49-F238E27FC236}">
                <a16:creationId xmlns:a16="http://schemas.microsoft.com/office/drawing/2014/main" id="{9FB48644-87C3-4B58-B491-767D03E04542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46501" y="2586740"/>
            <a:ext cx="6037531" cy="2527392"/>
          </a:xfrm>
          <a:prstGeom prst="rect">
            <a:avLst/>
          </a:prstGeom>
        </p:spPr>
      </p:pic>
      <p:pic>
        <p:nvPicPr>
          <p:cNvPr id="17" name="nppt_16329904373902387" descr="이미지">
            <a:extLst>
              <a:ext uri="{FF2B5EF4-FFF2-40B4-BE49-F238E27FC236}">
                <a16:creationId xmlns:a16="http://schemas.microsoft.com/office/drawing/2014/main" id="{EEA845E2-D495-47DB-A40A-2A1F25D0DB1A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450206" y="2586740"/>
            <a:ext cx="5277918" cy="252739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서울시민, &amp;#39;주차공유&amp;#39; 가장 기대” : 네이버 포스트">
            <a:extLst>
              <a:ext uri="{FF2B5EF4-FFF2-40B4-BE49-F238E27FC236}">
                <a16:creationId xmlns:a16="http://schemas.microsoft.com/office/drawing/2014/main" id="{AEE98AFE-4E74-42D1-94A0-764BAE2E44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26"/>
          <a:stretch/>
        </p:blipFill>
        <p:spPr bwMode="auto">
          <a:xfrm>
            <a:off x="-12443" y="-18146"/>
            <a:ext cx="1218163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998E6314-A31E-45CF-B2D7-D9AA5C2CDD13}"/>
              </a:ext>
            </a:extLst>
          </p:cNvPr>
          <p:cNvSpPr/>
          <p:nvPr/>
        </p:nvSpPr>
        <p:spPr>
          <a:xfrm>
            <a:off x="-515" y="-18146"/>
            <a:ext cx="12192000" cy="6858000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1DB41DA-1531-43F1-81E7-28CE61BE5000}"/>
              </a:ext>
            </a:extLst>
          </p:cNvPr>
          <p:cNvSpPr/>
          <p:nvPr/>
        </p:nvSpPr>
        <p:spPr>
          <a:xfrm>
            <a:off x="-54967" y="0"/>
            <a:ext cx="6150968" cy="6902624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slide6_shape1"/>
          <p:cNvSpPr/>
          <p:nvPr/>
        </p:nvSpPr>
        <p:spPr>
          <a:xfrm>
            <a:off x="2558783" y="2276872"/>
            <a:ext cx="96599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algn="l" defTabSz="914400" latinLnBrk="1"/>
            <a:r>
              <a:rPr lang="en-US" altLang="ko-KR" sz="32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2-1</a:t>
            </a:r>
            <a:endParaRPr sz="3200" kern="1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slide6_shape1">
            <a:extLst>
              <a:ext uri="{FF2B5EF4-FFF2-40B4-BE49-F238E27FC236}">
                <a16:creationId xmlns:a16="http://schemas.microsoft.com/office/drawing/2014/main" id="{66EF1BDA-149C-4AD3-9172-2F93E8933F8A}"/>
              </a:ext>
            </a:extLst>
          </p:cNvPr>
          <p:cNvSpPr/>
          <p:nvPr/>
        </p:nvSpPr>
        <p:spPr>
          <a:xfrm>
            <a:off x="809530" y="3013501"/>
            <a:ext cx="4464496" cy="17010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algn="ctr" defTabSz="914400" latinLnBrk="1">
              <a:lnSpc>
                <a:spcPct val="150000"/>
              </a:lnSpc>
            </a:pPr>
            <a:r>
              <a:rPr lang="ko-KR" altLang="en-US" sz="24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코로나</a:t>
            </a:r>
            <a:r>
              <a:rPr lang="en-US" altLang="en-US" sz="24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kern="12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확진자</a:t>
            </a:r>
            <a:r>
              <a:rPr lang="ko-KR" altLang="en-US" sz="24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변화와</a:t>
            </a:r>
            <a:r>
              <a:rPr lang="ko-KR" altLang="en-US" sz="2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endParaRPr lang="en-US" altLang="ko-KR" sz="2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algn="ctr" defTabSz="914400" latinLnBrk="1">
              <a:lnSpc>
                <a:spcPct val="150000"/>
              </a:lnSpc>
            </a:pPr>
            <a:r>
              <a:rPr lang="ko-KR" altLang="en-US" sz="24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공공 자전거</a:t>
            </a:r>
            <a:r>
              <a:rPr lang="en-US" altLang="en-US" sz="24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이용객</a:t>
            </a:r>
            <a:r>
              <a:rPr lang="en-US" altLang="en-US" sz="24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</a:t>
            </a:r>
            <a:r>
              <a:rPr lang="en-US" altLang="ko-KR" sz="24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24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이용 시간</a:t>
            </a:r>
            <a:endParaRPr lang="en-US" altLang="ko-KR" sz="2400" kern="1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algn="ctr" defTabSz="914400" latinLnBrk="1"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2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서울시</a:t>
            </a:r>
            <a:r>
              <a:rPr lang="en-US" altLang="ko-KR" sz="2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sz="2400" kern="1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slide7_shape1">
            <a:extLst>
              <a:ext uri="{FF2B5EF4-FFF2-40B4-BE49-F238E27FC236}">
                <a16:creationId xmlns:a16="http://schemas.microsoft.com/office/drawing/2014/main" id="{C0DD80D5-4001-474C-84A7-FB992EEC5E87}"/>
              </a:ext>
            </a:extLst>
          </p:cNvPr>
          <p:cNvSpPr/>
          <p:nvPr/>
        </p:nvSpPr>
        <p:spPr>
          <a:xfrm>
            <a:off x="4295800" y="6468925"/>
            <a:ext cx="155469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algn="l" defTabSz="914400" latinLnBrk="1"/>
            <a:r>
              <a:rPr lang="ko-KR" altLang="en-US" sz="1200" kern="1200" dirty="0">
                <a:solidFill>
                  <a:schemeClr val="bg1"/>
                </a:solidFill>
                <a:latin typeface="나눔스퀘어"/>
                <a:ea typeface="나눔스퀘어"/>
                <a:cs typeface="+mn-cs"/>
              </a:rPr>
              <a:t>출처</a:t>
            </a:r>
            <a:r>
              <a:rPr lang="en-US" altLang="ko-KR" sz="1200" kern="1200" dirty="0">
                <a:solidFill>
                  <a:schemeClr val="bg1"/>
                </a:solidFill>
                <a:latin typeface="나눔스퀘어"/>
                <a:ea typeface="나눔스퀘어"/>
                <a:cs typeface="+mn-cs"/>
              </a:rPr>
              <a:t>: 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/>
                <a:ea typeface="나눔스퀘어"/>
                <a:cs typeface="+mn-cs"/>
              </a:rPr>
              <a:t>공공데이터 포털</a:t>
            </a:r>
            <a:endParaRPr sz="1200" kern="1200" dirty="0">
              <a:solidFill>
                <a:schemeClr val="bg1"/>
              </a:solidFill>
              <a:latin typeface="나눔스퀘어"/>
              <a:ea typeface="나눔스퀘어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057383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5_shape2"/>
          <p:cNvSpPr/>
          <p:nvPr/>
        </p:nvSpPr>
        <p:spPr>
          <a:xfrm>
            <a:off x="1415480" y="396506"/>
            <a:ext cx="436048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algn="l" defTabSz="914400" latinLnBrk="1"/>
            <a:r>
              <a:rPr lang="en-US" altLang="ko-KR" sz="1400" kern="1200" dirty="0">
                <a:solidFill>
                  <a:schemeClr val="bg1"/>
                </a:solidFill>
                <a:latin typeface="나눔스퀘어 Bold"/>
                <a:ea typeface="나눔스퀘어 Bold"/>
                <a:cs typeface="+mn-cs"/>
              </a:rPr>
              <a:t> 2-1 </a:t>
            </a:r>
            <a:r>
              <a:rPr lang="ko-KR" altLang="en-US" sz="1400" kern="1200" dirty="0">
                <a:solidFill>
                  <a:schemeClr val="bg1"/>
                </a:solidFill>
                <a:latin typeface="나눔스퀘어 Bold"/>
                <a:ea typeface="나눔스퀘어 Bold"/>
                <a:cs typeface="+mn-cs"/>
              </a:rPr>
              <a:t>코로나</a:t>
            </a:r>
            <a:r>
              <a:rPr lang="en-US" altLang="ko-KR" sz="1400" dirty="0">
                <a:solidFill>
                  <a:schemeClr val="bg1"/>
                </a:solidFill>
                <a:latin typeface="나눔스퀘어 Bold"/>
                <a:ea typeface="나눔스퀘어 Bold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latin typeface="나눔스퀘어 Bold"/>
                <a:ea typeface="나눔스퀘어 Bold"/>
              </a:rPr>
              <a:t>발생에</a:t>
            </a:r>
            <a:r>
              <a:rPr lang="ko-KR" altLang="en-US" sz="1400" kern="1200" dirty="0">
                <a:solidFill>
                  <a:schemeClr val="bg1"/>
                </a:solidFill>
                <a:latin typeface="나눔스퀘어 Bold"/>
                <a:ea typeface="나눔스퀘어 Bold"/>
                <a:cs typeface="+mn-cs"/>
              </a:rPr>
              <a:t> 따른 서울 시민 공공 자전거 이용 현황</a:t>
            </a:r>
            <a:endParaRPr lang="en-US" altLang="ko-KR" sz="1400" kern="1200" dirty="0">
              <a:solidFill>
                <a:schemeClr val="bg1"/>
              </a:solidFill>
              <a:latin typeface="나눔스퀘어 Bold"/>
              <a:ea typeface="나눔스퀘어 Bold"/>
              <a:cs typeface="+mn-cs"/>
            </a:endParaRPr>
          </a:p>
        </p:txBody>
      </p:sp>
      <p:pic>
        <p:nvPicPr>
          <p:cNvPr id="6" name="slide5_picture2" descr="AI Can Help Scientists Find a Covid-19 Vaccine | WIRED"/>
          <p:cNvPicPr>
            <a:picLocks noChangeAspect="1"/>
          </p:cNvPicPr>
          <p:nvPr/>
        </p:nvPicPr>
        <p:blipFill>
          <a:blip r:embed="rId3" cstate="print"/>
          <a:srcRect l="15800" t="26589" r="15472" b="26383"/>
          <a:stretch>
            <a:fillRect/>
          </a:stretch>
        </p:blipFill>
        <p:spPr>
          <a:xfrm>
            <a:off x="119336" y="249848"/>
            <a:ext cx="1231262" cy="631870"/>
          </a:xfrm>
          <a:prstGeom prst="rect">
            <a:avLst/>
          </a:prstGeom>
          <a:noFill/>
        </p:spPr>
      </p:pic>
      <p:sp>
        <p:nvSpPr>
          <p:cNvPr id="7" name="slide5_shape3"/>
          <p:cNvSpPr/>
          <p:nvPr/>
        </p:nvSpPr>
        <p:spPr>
          <a:xfrm>
            <a:off x="7791513" y="2126066"/>
            <a:ext cx="344340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algn="ctr" defTabSz="914400" latinLnBrk="1"/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매년 공공 자전거 이용 건수 증가</a:t>
            </a:r>
            <a:endParaRPr lang="en-US" altLang="ko-KR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" name="slide5_shape4"/>
          <p:cNvSpPr/>
          <p:nvPr/>
        </p:nvSpPr>
        <p:spPr>
          <a:xfrm>
            <a:off x="10200457" y="6468925"/>
            <a:ext cx="158417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algn="l" defTabSz="914400" latinLnBrk="1"/>
            <a:r>
              <a:rPr lang="ko-KR" altLang="en-US" sz="1200" kern="1200" dirty="0">
                <a:solidFill>
                  <a:schemeClr val="bg1"/>
                </a:solidFill>
                <a:latin typeface="나눔스퀘어"/>
                <a:ea typeface="나눔스퀘어"/>
                <a:cs typeface="+mn-cs"/>
              </a:rPr>
              <a:t>출처</a:t>
            </a:r>
            <a:r>
              <a:rPr lang="en-US" altLang="ko-KR" sz="1200" kern="1200" dirty="0">
                <a:solidFill>
                  <a:schemeClr val="bg1"/>
                </a:solidFill>
                <a:latin typeface="나눔스퀘어"/>
                <a:ea typeface="나눔스퀘어"/>
                <a:cs typeface="+mn-cs"/>
              </a:rPr>
              <a:t>: 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/>
                <a:ea typeface="나눔스퀘어"/>
                <a:cs typeface="+mn-cs"/>
              </a:rPr>
              <a:t>공공데이터 포털</a:t>
            </a:r>
            <a:endParaRPr sz="1200" kern="1200" dirty="0">
              <a:solidFill>
                <a:schemeClr val="bg1"/>
              </a:solidFill>
              <a:latin typeface="나눔스퀘어"/>
              <a:ea typeface="나눔스퀘어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E7CB163-8034-49BF-A019-940E381B7EC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458" y="909025"/>
            <a:ext cx="6480720" cy="294290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E995933F-550F-456D-B4AB-14B7D219954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81" b="1"/>
          <a:stretch/>
        </p:blipFill>
        <p:spPr>
          <a:xfrm>
            <a:off x="407368" y="3614717"/>
            <a:ext cx="6912768" cy="3116292"/>
          </a:xfrm>
          <a:prstGeom prst="rect">
            <a:avLst/>
          </a:prstGeom>
        </p:spPr>
      </p:pic>
      <p:sp>
        <p:nvSpPr>
          <p:cNvPr id="10" name="slide5_shape3">
            <a:extLst>
              <a:ext uri="{FF2B5EF4-FFF2-40B4-BE49-F238E27FC236}">
                <a16:creationId xmlns:a16="http://schemas.microsoft.com/office/drawing/2014/main" id="{7794E187-A910-4652-832F-DCCAE75AE2DD}"/>
              </a:ext>
            </a:extLst>
          </p:cNvPr>
          <p:cNvSpPr/>
          <p:nvPr/>
        </p:nvSpPr>
        <p:spPr>
          <a:xfrm>
            <a:off x="8718395" y="2703663"/>
            <a:ext cx="172943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algn="ctr" defTabSz="914400" latinLnBrk="1"/>
            <a:r>
              <a:rPr lang="en-US" altLang="ko-KR" sz="54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BUT</a:t>
            </a:r>
            <a:endParaRPr lang="ko-KR" altLang="en-US" sz="5400" kern="1200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C29E5F4E-480D-4EE4-B13B-826B3D0E38F1}"/>
              </a:ext>
            </a:extLst>
          </p:cNvPr>
          <p:cNvSpPr/>
          <p:nvPr/>
        </p:nvSpPr>
        <p:spPr>
          <a:xfrm>
            <a:off x="4327748" y="6291031"/>
            <a:ext cx="234312" cy="254399"/>
          </a:xfrm>
          <a:prstGeom prst="ellipse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B0BC4E33-A578-4C53-AD72-624CD7CEDA55}"/>
              </a:ext>
            </a:extLst>
          </p:cNvPr>
          <p:cNvGrpSpPr/>
          <p:nvPr/>
        </p:nvGrpSpPr>
        <p:grpSpPr>
          <a:xfrm>
            <a:off x="7790450" y="5348334"/>
            <a:ext cx="3452000" cy="763271"/>
            <a:chOff x="7223753" y="4721602"/>
            <a:chExt cx="4081967" cy="763271"/>
          </a:xfrm>
        </p:grpSpPr>
        <p:sp>
          <p:nvSpPr>
            <p:cNvPr id="11" name="slide5_shape3">
              <a:extLst>
                <a:ext uri="{FF2B5EF4-FFF2-40B4-BE49-F238E27FC236}">
                  <a16:creationId xmlns:a16="http://schemas.microsoft.com/office/drawing/2014/main" id="{B6D00F33-8B55-4348-9552-79BD2A6BB9B9}"/>
                </a:ext>
              </a:extLst>
            </p:cNvPr>
            <p:cNvSpPr/>
            <p:nvPr/>
          </p:nvSpPr>
          <p:spPr>
            <a:xfrm>
              <a:off x="7223753" y="4758221"/>
              <a:ext cx="407306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2019</a:t>
              </a:r>
              <a:r>
                <a:rPr lang="ko-KR" altLang="en-US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년 </a:t>
              </a:r>
              <a:r>
                <a:rPr lang="en-US" altLang="ko-KR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8</a:t>
              </a:r>
              <a:r>
                <a:rPr lang="ko-KR" altLang="en-US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월 대비 </a:t>
              </a:r>
              <a:r>
                <a:rPr lang="en-US" altLang="ko-KR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2020</a:t>
              </a:r>
              <a:r>
                <a:rPr lang="ko-KR" altLang="en-US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년 </a:t>
              </a:r>
              <a:r>
                <a:rPr lang="en-US" altLang="ko-KR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8</a:t>
              </a:r>
              <a:r>
                <a:rPr lang="ko-KR" altLang="en-US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월의 </a:t>
              </a:r>
              <a:endParaRPr lang="ko-KR" altLang="en-US" kern="12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BAA7F9D2-1622-4546-9CDE-DF39A74965BA}"/>
                </a:ext>
              </a:extLst>
            </p:cNvPr>
            <p:cNvSpPr/>
            <p:nvPr/>
          </p:nvSpPr>
          <p:spPr>
            <a:xfrm>
              <a:off x="10357256" y="4721602"/>
              <a:ext cx="510894" cy="447991"/>
            </a:xfrm>
            <a:prstGeom prst="ellipse">
              <a:avLst/>
            </a:prstGeom>
            <a:solidFill>
              <a:schemeClr val="bg1">
                <a:alpha val="4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slide5_shape3">
              <a:extLst>
                <a:ext uri="{FF2B5EF4-FFF2-40B4-BE49-F238E27FC236}">
                  <a16:creationId xmlns:a16="http://schemas.microsoft.com/office/drawing/2014/main" id="{FA631128-B7CB-4B2D-84A4-53D3E8633A3D}"/>
                </a:ext>
              </a:extLst>
            </p:cNvPr>
            <p:cNvSpPr/>
            <p:nvPr/>
          </p:nvSpPr>
          <p:spPr>
            <a:xfrm>
              <a:off x="7232660" y="5115541"/>
              <a:ext cx="407306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algn="ctr" defTabSz="914400" latinLnBrk="1"/>
              <a:r>
                <a:rPr lang="ko-KR" altLang="en-US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이용 건수 </a:t>
              </a:r>
              <a:r>
                <a:rPr lang="ko-KR" altLang="en-US" dirty="0">
                  <a:solidFill>
                    <a:srgbClr val="FF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감소</a:t>
              </a:r>
              <a:endParaRPr lang="ko-KR" altLang="en-US" kern="12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15" name="slide5_shape2">
            <a:extLst>
              <a:ext uri="{FF2B5EF4-FFF2-40B4-BE49-F238E27FC236}">
                <a16:creationId xmlns:a16="http://schemas.microsoft.com/office/drawing/2014/main" id="{DBE1C1BF-3A22-4ACD-8B2B-7ABD2DAD28C0}"/>
              </a:ext>
            </a:extLst>
          </p:cNvPr>
          <p:cNvSpPr/>
          <p:nvPr/>
        </p:nvSpPr>
        <p:spPr>
          <a:xfrm>
            <a:off x="1471967" y="168895"/>
            <a:ext cx="299473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algn="l" defTabSz="914400" latinLnBrk="1"/>
            <a:r>
              <a:rPr lang="en-US" altLang="ko-KR" sz="1200" dirty="0">
                <a:solidFill>
                  <a:schemeClr val="bg1"/>
                </a:solidFill>
                <a:latin typeface="나눔스퀘어 Bold"/>
                <a:ea typeface="나눔스퀘어 Bold"/>
              </a:rPr>
              <a:t>[</a:t>
            </a:r>
            <a:r>
              <a:rPr lang="en-US" altLang="ko-KR" sz="1200" kern="1200" dirty="0">
                <a:solidFill>
                  <a:schemeClr val="bg1"/>
                </a:solidFill>
                <a:latin typeface="나눔스퀘어 Bold"/>
                <a:ea typeface="나눔스퀘어 Bold"/>
                <a:cs typeface="+mn-cs"/>
              </a:rPr>
              <a:t> 2018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 Bold"/>
                <a:ea typeface="나눔스퀘어 Bold"/>
                <a:cs typeface="+mn-cs"/>
              </a:rPr>
              <a:t>년 </a:t>
            </a:r>
            <a:r>
              <a:rPr lang="en-US" altLang="ko-KR" sz="1200" kern="1200" dirty="0">
                <a:solidFill>
                  <a:schemeClr val="bg1"/>
                </a:solidFill>
                <a:latin typeface="나눔스퀘어 Bold"/>
                <a:ea typeface="나눔스퀘어 Bold"/>
                <a:cs typeface="+mn-cs"/>
              </a:rPr>
              <a:t>~ 2021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 Bold"/>
                <a:ea typeface="나눔스퀘어 Bold"/>
                <a:cs typeface="+mn-cs"/>
              </a:rPr>
              <a:t>년 총 이용 건수 및 증감률</a:t>
            </a:r>
            <a:r>
              <a:rPr lang="en-US" altLang="ko-KR" sz="1200" kern="1200" dirty="0">
                <a:solidFill>
                  <a:schemeClr val="bg1"/>
                </a:solidFill>
                <a:latin typeface="나눔스퀘어 Bold"/>
                <a:ea typeface="나눔스퀘어 Bold"/>
                <a:cs typeface="+mn-cs"/>
              </a:rPr>
              <a:t>]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3F2E776D-37DE-4CE5-ACBE-DF30ED517916}"/>
              </a:ext>
            </a:extLst>
          </p:cNvPr>
          <p:cNvGrpSpPr/>
          <p:nvPr/>
        </p:nvGrpSpPr>
        <p:grpSpPr>
          <a:xfrm>
            <a:off x="7565737" y="3861048"/>
            <a:ext cx="3999970" cy="986626"/>
            <a:chOff x="7533653" y="3861048"/>
            <a:chExt cx="3999970" cy="986626"/>
          </a:xfrm>
        </p:grpSpPr>
        <p:sp>
          <p:nvSpPr>
            <p:cNvPr id="18" name="slide5_shape3">
              <a:extLst>
                <a:ext uri="{FF2B5EF4-FFF2-40B4-BE49-F238E27FC236}">
                  <a16:creationId xmlns:a16="http://schemas.microsoft.com/office/drawing/2014/main" id="{8E308DAD-B263-4D66-B36C-25ADA3B7C8EB}"/>
                </a:ext>
              </a:extLst>
            </p:cNvPr>
            <p:cNvSpPr/>
            <p:nvPr/>
          </p:nvSpPr>
          <p:spPr>
            <a:xfrm rot="16200000">
              <a:off x="9343790" y="4116362"/>
              <a:ext cx="400110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algn="ctr" defTabSz="914400" latinLnBrk="1"/>
              <a:r>
                <a:rPr lang="en-US" altLang="ko-KR" sz="28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&lt;</a:t>
              </a:r>
              <a:endParaRPr lang="ko-KR" altLang="en-US" sz="28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9" name="slide5_shape3">
              <a:extLst>
                <a:ext uri="{FF2B5EF4-FFF2-40B4-BE49-F238E27FC236}">
                  <a16:creationId xmlns:a16="http://schemas.microsoft.com/office/drawing/2014/main" id="{492C19AF-5F0B-4D38-990F-69A77504CE12}"/>
                </a:ext>
              </a:extLst>
            </p:cNvPr>
            <p:cNvSpPr/>
            <p:nvPr/>
          </p:nvSpPr>
          <p:spPr>
            <a:xfrm>
              <a:off x="7533653" y="3861048"/>
              <a:ext cx="3979556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algn="ctr" defTabSz="914400" latinLnBrk="1"/>
              <a:r>
                <a:rPr lang="en-US" altLang="ko-KR" sz="2000" dirty="0">
                  <a:solidFill>
                    <a:schemeClr val="bg1"/>
                  </a:solidFill>
                  <a:latin typeface="나눔스퀘어"/>
                  <a:ea typeface="나눔스퀘어"/>
                </a:rPr>
                <a:t>2018</a:t>
              </a:r>
              <a:r>
                <a:rPr lang="ko-KR" altLang="en-US" sz="2000" dirty="0">
                  <a:solidFill>
                    <a:schemeClr val="bg1"/>
                  </a:solidFill>
                  <a:latin typeface="나눔스퀘어"/>
                  <a:ea typeface="나눔스퀘어"/>
                </a:rPr>
                <a:t>년 대비 </a:t>
              </a:r>
              <a:r>
                <a:rPr lang="en-US" altLang="ko-KR" sz="2000" dirty="0">
                  <a:solidFill>
                    <a:schemeClr val="bg1"/>
                  </a:solidFill>
                  <a:latin typeface="나눔스퀘어"/>
                  <a:ea typeface="나눔스퀘어"/>
                </a:rPr>
                <a:t>2019</a:t>
              </a:r>
              <a:r>
                <a:rPr lang="ko-KR" altLang="en-US" sz="2000" dirty="0">
                  <a:solidFill>
                    <a:schemeClr val="bg1"/>
                  </a:solidFill>
                  <a:latin typeface="나눔스퀘어"/>
                  <a:ea typeface="나눔스퀘어"/>
                </a:rPr>
                <a:t>년 증가율</a:t>
              </a:r>
              <a:endParaRPr lang="ko-KR" altLang="en-US" sz="2000" kern="1200" dirty="0">
                <a:solidFill>
                  <a:schemeClr val="bg1"/>
                </a:solidFill>
                <a:latin typeface="나눔스퀘어"/>
                <a:ea typeface="나눔스퀘어"/>
                <a:cs typeface="+mn-cs"/>
              </a:endParaRPr>
            </a:p>
          </p:txBody>
        </p:sp>
        <p:sp>
          <p:nvSpPr>
            <p:cNvPr id="20" name="slide5_shape3">
              <a:extLst>
                <a:ext uri="{FF2B5EF4-FFF2-40B4-BE49-F238E27FC236}">
                  <a16:creationId xmlns:a16="http://schemas.microsoft.com/office/drawing/2014/main" id="{96D94C4A-580C-465E-A35D-EBA06689B7C9}"/>
                </a:ext>
              </a:extLst>
            </p:cNvPr>
            <p:cNvSpPr/>
            <p:nvPr/>
          </p:nvSpPr>
          <p:spPr>
            <a:xfrm>
              <a:off x="7554067" y="4509120"/>
              <a:ext cx="3979556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나눔스퀘어"/>
                  <a:ea typeface="나눔스퀘어"/>
                </a:rPr>
                <a:t>2019</a:t>
              </a:r>
              <a:r>
                <a:rPr lang="ko-KR" altLang="en-US" sz="1600" dirty="0">
                  <a:solidFill>
                    <a:schemeClr val="bg1"/>
                  </a:solidFill>
                  <a:latin typeface="나눔스퀘어"/>
                  <a:ea typeface="나눔스퀘어"/>
                </a:rPr>
                <a:t>년 대비 </a:t>
              </a:r>
              <a:r>
                <a:rPr lang="en-US" altLang="ko-KR" sz="1600" dirty="0">
                  <a:solidFill>
                    <a:schemeClr val="bg1"/>
                  </a:solidFill>
                  <a:latin typeface="나눔스퀘어"/>
                  <a:ea typeface="나눔스퀘어"/>
                </a:rPr>
                <a:t>2020</a:t>
              </a:r>
              <a:r>
                <a:rPr lang="ko-KR" altLang="en-US" sz="1600" dirty="0">
                  <a:solidFill>
                    <a:schemeClr val="bg1"/>
                  </a:solidFill>
                  <a:latin typeface="나눔스퀘어"/>
                  <a:ea typeface="나눔스퀘어"/>
                </a:rPr>
                <a:t>년 증가율</a:t>
              </a:r>
              <a:endParaRPr lang="ko-KR" altLang="en-US" sz="1600" kern="1200" dirty="0">
                <a:solidFill>
                  <a:schemeClr val="bg1"/>
                </a:solidFill>
                <a:latin typeface="나눔스퀘어"/>
                <a:ea typeface="나눔스퀘어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266708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5_shape2"/>
          <p:cNvSpPr/>
          <p:nvPr/>
        </p:nvSpPr>
        <p:spPr>
          <a:xfrm>
            <a:off x="1415480" y="396506"/>
            <a:ext cx="436048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algn="l" defTabSz="914400" latinLnBrk="1"/>
            <a:r>
              <a:rPr lang="en-US" altLang="ko-KR" sz="1400" kern="1200" dirty="0">
                <a:solidFill>
                  <a:schemeClr val="bg1"/>
                </a:solidFill>
                <a:latin typeface="나눔스퀘어 Bold"/>
                <a:ea typeface="나눔스퀘어 Bold"/>
                <a:cs typeface="+mn-cs"/>
              </a:rPr>
              <a:t> 2-1 </a:t>
            </a:r>
            <a:r>
              <a:rPr lang="ko-KR" altLang="en-US" sz="1400" kern="1200" dirty="0">
                <a:solidFill>
                  <a:schemeClr val="bg1"/>
                </a:solidFill>
                <a:latin typeface="나눔스퀘어 Bold"/>
                <a:ea typeface="나눔스퀘어 Bold"/>
                <a:cs typeface="+mn-cs"/>
              </a:rPr>
              <a:t>코로나</a:t>
            </a:r>
            <a:r>
              <a:rPr lang="en-US" altLang="ko-KR" sz="1400" dirty="0">
                <a:solidFill>
                  <a:schemeClr val="bg1"/>
                </a:solidFill>
                <a:latin typeface="나눔스퀘어 Bold"/>
                <a:ea typeface="나눔스퀘어 Bold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latin typeface="나눔스퀘어 Bold"/>
                <a:ea typeface="나눔스퀘어 Bold"/>
              </a:rPr>
              <a:t>발생에</a:t>
            </a:r>
            <a:r>
              <a:rPr lang="ko-KR" altLang="en-US" sz="1400" kern="1200" dirty="0">
                <a:solidFill>
                  <a:schemeClr val="bg1"/>
                </a:solidFill>
                <a:latin typeface="나눔스퀘어 Bold"/>
                <a:ea typeface="나눔스퀘어 Bold"/>
                <a:cs typeface="+mn-cs"/>
              </a:rPr>
              <a:t> 따른 서울 시민 공공 자전거 이용 현황</a:t>
            </a:r>
            <a:endParaRPr lang="en-US" altLang="ko-KR" sz="1400" kern="1200" dirty="0">
              <a:solidFill>
                <a:schemeClr val="bg1"/>
              </a:solidFill>
              <a:latin typeface="나눔스퀘어 Bold"/>
              <a:ea typeface="나눔스퀘어 Bold"/>
              <a:cs typeface="+mn-cs"/>
            </a:endParaRPr>
          </a:p>
        </p:txBody>
      </p:sp>
      <p:pic>
        <p:nvPicPr>
          <p:cNvPr id="6" name="slide5_picture2" descr="AI Can Help Scientists Find a Covid-19 Vaccine | WIRED"/>
          <p:cNvPicPr>
            <a:picLocks noChangeAspect="1"/>
          </p:cNvPicPr>
          <p:nvPr/>
        </p:nvPicPr>
        <p:blipFill>
          <a:blip r:embed="rId3" cstate="print"/>
          <a:srcRect l="15800" t="26589" r="15472" b="26383"/>
          <a:stretch>
            <a:fillRect/>
          </a:stretch>
        </p:blipFill>
        <p:spPr>
          <a:xfrm>
            <a:off x="119336" y="249848"/>
            <a:ext cx="1231262" cy="631870"/>
          </a:xfrm>
          <a:prstGeom prst="rect">
            <a:avLst/>
          </a:prstGeom>
          <a:noFill/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EEA10C6-F569-4B31-8DB1-18923D73DC1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0" t="3742" r="2410" b="6913"/>
          <a:stretch/>
        </p:blipFill>
        <p:spPr>
          <a:xfrm>
            <a:off x="767408" y="3701241"/>
            <a:ext cx="5688632" cy="2589235"/>
          </a:xfrm>
          <a:prstGeom prst="rect">
            <a:avLst/>
          </a:prstGeom>
        </p:spPr>
      </p:pic>
      <p:pic>
        <p:nvPicPr>
          <p:cNvPr id="12" name="그림 11" descr="텍스트, 실내, 화면, 플랫이(가) 표시된 사진&#10;&#10;자동 생성된 설명">
            <a:extLst>
              <a:ext uri="{FF2B5EF4-FFF2-40B4-BE49-F238E27FC236}">
                <a16:creationId xmlns:a16="http://schemas.microsoft.com/office/drawing/2014/main" id="{82BAC65D-9E4E-4BE9-ABE2-5E9171A0C3A7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5" t="3814" r="1565" b="4338"/>
          <a:stretch/>
        </p:blipFill>
        <p:spPr>
          <a:xfrm>
            <a:off x="839416" y="1052736"/>
            <a:ext cx="5688632" cy="2648505"/>
          </a:xfrm>
          <a:prstGeom prst="rect">
            <a:avLst/>
          </a:prstGeom>
        </p:spPr>
      </p:pic>
      <p:sp>
        <p:nvSpPr>
          <p:cNvPr id="9" name="slide5_shape3">
            <a:extLst>
              <a:ext uri="{FF2B5EF4-FFF2-40B4-BE49-F238E27FC236}">
                <a16:creationId xmlns:a16="http://schemas.microsoft.com/office/drawing/2014/main" id="{D63C07F2-7CF9-4394-B1FB-8EF963895BB2}"/>
              </a:ext>
            </a:extLst>
          </p:cNvPr>
          <p:cNvSpPr/>
          <p:nvPr/>
        </p:nvSpPr>
        <p:spPr>
          <a:xfrm>
            <a:off x="6522193" y="2606875"/>
            <a:ext cx="54426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‘사회적 거리두기’ 시행으로 공공 자전거 이용 </a:t>
            </a:r>
            <a:r>
              <a:rPr lang="ko-KR" altLang="en-US" kern="12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감소</a:t>
            </a:r>
            <a:r>
              <a:rPr lang="ko-KR" altLang="en-US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판단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C714182-C7FC-44F4-9090-F273919207C2}"/>
              </a:ext>
            </a:extLst>
          </p:cNvPr>
          <p:cNvGrpSpPr/>
          <p:nvPr/>
        </p:nvGrpSpPr>
        <p:grpSpPr>
          <a:xfrm>
            <a:off x="7464152" y="3515633"/>
            <a:ext cx="3979556" cy="968590"/>
            <a:chOff x="7320136" y="2438973"/>
            <a:chExt cx="3979556" cy="968590"/>
          </a:xfrm>
        </p:grpSpPr>
        <p:sp>
          <p:nvSpPr>
            <p:cNvPr id="7" name="slide5_shape3"/>
            <p:cNvSpPr/>
            <p:nvPr/>
          </p:nvSpPr>
          <p:spPr>
            <a:xfrm>
              <a:off x="7320136" y="3099786"/>
              <a:ext cx="3979556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algn="ctr" defTabSz="914400" latinLnBrk="1"/>
              <a:r>
                <a:rPr lang="en-US" altLang="ko-KR" sz="1400" dirty="0">
                  <a:solidFill>
                    <a:schemeClr val="bg1"/>
                  </a:solidFill>
                  <a:latin typeface="나눔스퀘어"/>
                  <a:ea typeface="나눔스퀘어"/>
                </a:rPr>
                <a:t>2020</a:t>
              </a:r>
              <a:r>
                <a:rPr lang="ko-KR" altLang="en-US" sz="1400" dirty="0">
                  <a:solidFill>
                    <a:schemeClr val="bg1"/>
                  </a:solidFill>
                  <a:latin typeface="나눔스퀘어"/>
                  <a:ea typeface="나눔스퀘어"/>
                </a:rPr>
                <a:t>년 공공자전거 이용 건수</a:t>
              </a:r>
              <a:endParaRPr lang="ko-KR" altLang="en-US" sz="1400" kern="1200" dirty="0">
                <a:solidFill>
                  <a:schemeClr val="bg1"/>
                </a:solidFill>
                <a:latin typeface="나눔스퀘어"/>
                <a:ea typeface="나눔스퀘어"/>
                <a:cs typeface="+mn-cs"/>
              </a:endParaRPr>
            </a:p>
          </p:txBody>
        </p:sp>
        <p:sp>
          <p:nvSpPr>
            <p:cNvPr id="11" name="slide5_shape3">
              <a:extLst>
                <a:ext uri="{FF2B5EF4-FFF2-40B4-BE49-F238E27FC236}">
                  <a16:creationId xmlns:a16="http://schemas.microsoft.com/office/drawing/2014/main" id="{D2EE5B32-8B51-43BD-AAEC-1137A19352C5}"/>
                </a:ext>
              </a:extLst>
            </p:cNvPr>
            <p:cNvSpPr/>
            <p:nvPr/>
          </p:nvSpPr>
          <p:spPr>
            <a:xfrm>
              <a:off x="7320136" y="2438973"/>
              <a:ext cx="397955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algn="ctr" defTabSz="914400" latinLnBrk="1"/>
              <a:r>
                <a:rPr lang="en-US" altLang="ko-KR" dirty="0">
                  <a:solidFill>
                    <a:schemeClr val="bg1"/>
                  </a:solidFill>
                  <a:latin typeface="나눔스퀘어"/>
                  <a:ea typeface="나눔스퀘어"/>
                </a:rPr>
                <a:t>2019</a:t>
              </a:r>
              <a:r>
                <a:rPr lang="ko-KR" altLang="en-US" dirty="0">
                  <a:solidFill>
                    <a:schemeClr val="bg1"/>
                  </a:solidFill>
                  <a:latin typeface="나눔스퀘어"/>
                  <a:ea typeface="나눔스퀘어"/>
                </a:rPr>
                <a:t>년 공공자전거 이용 건수</a:t>
              </a:r>
              <a:endParaRPr lang="ko-KR" altLang="en-US" kern="1200" dirty="0">
                <a:solidFill>
                  <a:schemeClr val="bg1"/>
                </a:solidFill>
                <a:latin typeface="나눔스퀘어"/>
                <a:ea typeface="나눔스퀘어"/>
                <a:cs typeface="+mn-cs"/>
              </a:endParaRPr>
            </a:p>
          </p:txBody>
        </p:sp>
        <p:sp>
          <p:nvSpPr>
            <p:cNvPr id="13" name="slide5_shape3">
              <a:extLst>
                <a:ext uri="{FF2B5EF4-FFF2-40B4-BE49-F238E27FC236}">
                  <a16:creationId xmlns:a16="http://schemas.microsoft.com/office/drawing/2014/main" id="{4889543E-0448-4516-9FC0-61B674011C29}"/>
                </a:ext>
              </a:extLst>
            </p:cNvPr>
            <p:cNvSpPr/>
            <p:nvPr/>
          </p:nvSpPr>
          <p:spPr>
            <a:xfrm rot="16200000">
              <a:off x="9130273" y="2708969"/>
              <a:ext cx="400110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algn="ctr" defTabSz="914400" latinLnBrk="1"/>
              <a:r>
                <a:rPr lang="en-US" altLang="ko-KR" sz="24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&lt;</a:t>
              </a:r>
              <a:endParaRPr lang="ko-KR" altLang="en-US" sz="24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17" name="slide5_shape2">
            <a:extLst>
              <a:ext uri="{FF2B5EF4-FFF2-40B4-BE49-F238E27FC236}">
                <a16:creationId xmlns:a16="http://schemas.microsoft.com/office/drawing/2014/main" id="{BCE42FDF-8FD0-41BE-B677-41D3F0A56AEF}"/>
              </a:ext>
            </a:extLst>
          </p:cNvPr>
          <p:cNvSpPr/>
          <p:nvPr/>
        </p:nvSpPr>
        <p:spPr>
          <a:xfrm>
            <a:off x="1471967" y="168895"/>
            <a:ext cx="246253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나눔스퀘어 Bold"/>
                <a:ea typeface="나눔스퀘어 Bold"/>
              </a:rPr>
              <a:t>[ 2019</a:t>
            </a:r>
            <a:r>
              <a:rPr lang="ko-KR" altLang="en-US" sz="1200" dirty="0">
                <a:solidFill>
                  <a:schemeClr val="bg1"/>
                </a:solidFill>
                <a:latin typeface="나눔스퀘어 Bold"/>
                <a:ea typeface="나눔스퀘어 Bold"/>
              </a:rPr>
              <a:t>년 </a:t>
            </a:r>
            <a:r>
              <a:rPr lang="en-US" altLang="ko-KR" sz="1200" dirty="0">
                <a:solidFill>
                  <a:schemeClr val="bg1"/>
                </a:solidFill>
                <a:latin typeface="나눔스퀘어 Bold"/>
                <a:ea typeface="나눔스퀘어 Bold"/>
              </a:rPr>
              <a:t>vs 2020</a:t>
            </a:r>
            <a:r>
              <a:rPr lang="ko-KR" altLang="en-US" sz="1200" dirty="0">
                <a:solidFill>
                  <a:schemeClr val="bg1"/>
                </a:solidFill>
                <a:latin typeface="나눔스퀘어 Bold"/>
                <a:ea typeface="나눔스퀘어 Bold"/>
              </a:rPr>
              <a:t>년 총 이용 건수 </a:t>
            </a:r>
            <a:r>
              <a:rPr lang="en-US" altLang="ko-KR" sz="1200" dirty="0">
                <a:solidFill>
                  <a:schemeClr val="bg1"/>
                </a:solidFill>
                <a:latin typeface="나눔스퀘어 Bold"/>
                <a:ea typeface="나눔스퀘어 Bold"/>
              </a:rPr>
              <a:t>]</a:t>
            </a:r>
          </a:p>
        </p:txBody>
      </p:sp>
      <p:sp>
        <p:nvSpPr>
          <p:cNvPr id="14" name="slide5_shape4">
            <a:extLst>
              <a:ext uri="{FF2B5EF4-FFF2-40B4-BE49-F238E27FC236}">
                <a16:creationId xmlns:a16="http://schemas.microsoft.com/office/drawing/2014/main" id="{84202A48-ADA8-45AD-BD81-D8D8D660B354}"/>
              </a:ext>
            </a:extLst>
          </p:cNvPr>
          <p:cNvSpPr/>
          <p:nvPr/>
        </p:nvSpPr>
        <p:spPr>
          <a:xfrm>
            <a:off x="10200457" y="6468925"/>
            <a:ext cx="158417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algn="l" defTabSz="914400" latinLnBrk="1"/>
            <a:r>
              <a:rPr lang="ko-KR" altLang="en-US" sz="1200" kern="1200" dirty="0">
                <a:solidFill>
                  <a:schemeClr val="bg1"/>
                </a:solidFill>
                <a:latin typeface="나눔스퀘어"/>
                <a:ea typeface="나눔스퀘어"/>
                <a:cs typeface="+mn-cs"/>
              </a:rPr>
              <a:t>출처</a:t>
            </a:r>
            <a:r>
              <a:rPr lang="en-US" altLang="ko-KR" sz="1200" kern="1200" dirty="0">
                <a:solidFill>
                  <a:schemeClr val="bg1"/>
                </a:solidFill>
                <a:latin typeface="나눔스퀘어"/>
                <a:ea typeface="나눔스퀘어"/>
                <a:cs typeface="+mn-cs"/>
              </a:rPr>
              <a:t>: 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/>
                <a:ea typeface="나눔스퀘어"/>
                <a:cs typeface="+mn-cs"/>
              </a:rPr>
              <a:t>공공데이터 포털</a:t>
            </a:r>
            <a:endParaRPr sz="1200" kern="1200" dirty="0">
              <a:solidFill>
                <a:schemeClr val="bg1"/>
              </a:solidFill>
              <a:latin typeface="나눔스퀘어"/>
              <a:ea typeface="나눔스퀘어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692583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5_shape2"/>
          <p:cNvSpPr/>
          <p:nvPr/>
        </p:nvSpPr>
        <p:spPr>
          <a:xfrm>
            <a:off x="1415480" y="396506"/>
            <a:ext cx="431560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algn="l" defTabSz="914400" latinLnBrk="1"/>
            <a:r>
              <a:rPr lang="en-US" altLang="ko-KR" sz="1400" kern="1200" dirty="0">
                <a:solidFill>
                  <a:schemeClr val="bg1"/>
                </a:solidFill>
                <a:latin typeface="나눔스퀘어 Bold"/>
                <a:ea typeface="나눔스퀘어 Bold"/>
                <a:cs typeface="+mn-cs"/>
              </a:rPr>
              <a:t> 2-1 </a:t>
            </a:r>
            <a:r>
              <a:rPr lang="ko-KR" altLang="en-US" sz="1400" kern="1200" dirty="0">
                <a:solidFill>
                  <a:schemeClr val="bg1"/>
                </a:solidFill>
                <a:latin typeface="나눔스퀘어 Bold"/>
                <a:ea typeface="나눔스퀘어 Bold"/>
                <a:cs typeface="+mn-cs"/>
              </a:rPr>
              <a:t>코로나</a:t>
            </a:r>
            <a:r>
              <a:rPr lang="en-US" altLang="ko-KR" sz="1400" dirty="0">
                <a:solidFill>
                  <a:schemeClr val="bg1"/>
                </a:solidFill>
                <a:latin typeface="나눔스퀘어 Bold"/>
                <a:ea typeface="나눔스퀘어 Bold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latin typeface="나눔스퀘어 Bold"/>
                <a:ea typeface="나눔스퀘어 Bold"/>
              </a:rPr>
              <a:t>발생에</a:t>
            </a:r>
            <a:r>
              <a:rPr lang="ko-KR" altLang="en-US" sz="1400" kern="1200" dirty="0">
                <a:solidFill>
                  <a:schemeClr val="bg1"/>
                </a:solidFill>
                <a:latin typeface="나눔스퀘어 Bold"/>
                <a:ea typeface="나눔스퀘어 Bold"/>
                <a:cs typeface="+mn-cs"/>
              </a:rPr>
              <a:t> 따른 서울 시민 공공자전거 이용 현황</a:t>
            </a:r>
            <a:endParaRPr lang="en-US" altLang="ko-KR" sz="1400" kern="1200" dirty="0">
              <a:solidFill>
                <a:schemeClr val="bg1"/>
              </a:solidFill>
              <a:latin typeface="나눔스퀘어 Bold"/>
              <a:ea typeface="나눔스퀘어 Bold"/>
              <a:cs typeface="+mn-cs"/>
            </a:endParaRPr>
          </a:p>
        </p:txBody>
      </p:sp>
      <p:pic>
        <p:nvPicPr>
          <p:cNvPr id="6" name="slide5_picture2" descr="AI Can Help Scientists Find a Covid-19 Vaccine | WIRED"/>
          <p:cNvPicPr>
            <a:picLocks noChangeAspect="1"/>
          </p:cNvPicPr>
          <p:nvPr/>
        </p:nvPicPr>
        <p:blipFill>
          <a:blip r:embed="rId3" cstate="print"/>
          <a:srcRect l="15800" t="26589" r="15472" b="26383"/>
          <a:stretch>
            <a:fillRect/>
          </a:stretch>
        </p:blipFill>
        <p:spPr>
          <a:xfrm>
            <a:off x="119336" y="249848"/>
            <a:ext cx="1231262" cy="631870"/>
          </a:xfrm>
          <a:prstGeom prst="rect">
            <a:avLst/>
          </a:prstGeom>
          <a:noFill/>
        </p:spPr>
      </p:pic>
      <p:sp>
        <p:nvSpPr>
          <p:cNvPr id="7" name="slide5_shape3"/>
          <p:cNvSpPr/>
          <p:nvPr/>
        </p:nvSpPr>
        <p:spPr>
          <a:xfrm>
            <a:off x="4007768" y="1566441"/>
            <a:ext cx="44644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algn="ctr" defTabSz="914400" latinLnBrk="1"/>
            <a:r>
              <a:rPr lang="en-US" altLang="ko-KR" dirty="0">
                <a:solidFill>
                  <a:schemeClr val="bg1"/>
                </a:solidFill>
                <a:latin typeface="나눔스퀘어"/>
                <a:ea typeface="나눔스퀘어"/>
              </a:rPr>
              <a:t>20</a:t>
            </a:r>
            <a:r>
              <a:rPr lang="ko-KR" altLang="en-US" dirty="0">
                <a:solidFill>
                  <a:schemeClr val="bg1"/>
                </a:solidFill>
                <a:latin typeface="나눔스퀘어"/>
                <a:ea typeface="나눔스퀘어"/>
              </a:rPr>
              <a:t>대의 공공 자전거 이용 건수가 가장 多</a:t>
            </a:r>
            <a:endParaRPr kern="1200" dirty="0">
              <a:solidFill>
                <a:schemeClr val="bg1"/>
              </a:solidFill>
              <a:latin typeface="나눔스퀘어"/>
              <a:ea typeface="나눔스퀘어"/>
              <a:cs typeface="+mn-cs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A445C38B-A9CB-40C0-8175-72FCAB048B9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1" t="3283" r="3462" b="3173"/>
          <a:stretch/>
        </p:blipFill>
        <p:spPr>
          <a:xfrm>
            <a:off x="2423592" y="2902161"/>
            <a:ext cx="7344816" cy="3457404"/>
          </a:xfrm>
          <a:prstGeom prst="rect">
            <a:avLst/>
          </a:prstGeom>
        </p:spPr>
      </p:pic>
      <p:sp>
        <p:nvSpPr>
          <p:cNvPr id="9" name="slide5_shape2">
            <a:extLst>
              <a:ext uri="{FF2B5EF4-FFF2-40B4-BE49-F238E27FC236}">
                <a16:creationId xmlns:a16="http://schemas.microsoft.com/office/drawing/2014/main" id="{18E1ADF2-1D57-4816-929D-23EA77279B5C}"/>
              </a:ext>
            </a:extLst>
          </p:cNvPr>
          <p:cNvSpPr/>
          <p:nvPr/>
        </p:nvSpPr>
        <p:spPr>
          <a:xfrm>
            <a:off x="1471967" y="168895"/>
            <a:ext cx="235192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나눔스퀘어 Bold"/>
                <a:ea typeface="나눔스퀘어 Bold"/>
              </a:rPr>
              <a:t>[ 2020</a:t>
            </a:r>
            <a:r>
              <a:rPr lang="ko-KR" altLang="en-US" sz="1200" dirty="0">
                <a:solidFill>
                  <a:schemeClr val="bg1"/>
                </a:solidFill>
                <a:latin typeface="나눔스퀘어 Bold"/>
                <a:ea typeface="나눔스퀘어 Bold"/>
              </a:rPr>
              <a:t>년</a:t>
            </a:r>
            <a:r>
              <a:rPr lang="en-US" altLang="ko-KR" sz="1200" dirty="0">
                <a:solidFill>
                  <a:schemeClr val="bg1"/>
                </a:solidFill>
                <a:latin typeface="나눔스퀘어 Bold"/>
                <a:ea typeface="나눔스퀘어 Bold"/>
              </a:rPr>
              <a:t>,</a:t>
            </a:r>
            <a:r>
              <a:rPr lang="ko-KR" altLang="en-US" sz="1200" dirty="0">
                <a:solidFill>
                  <a:schemeClr val="bg1"/>
                </a:solidFill>
                <a:latin typeface="나눔스퀘어 Bold"/>
                <a:ea typeface="나눔스퀘어 Bold"/>
              </a:rPr>
              <a:t> 연령대별 총 이용 건수 </a:t>
            </a:r>
            <a:r>
              <a:rPr lang="en-US" altLang="ko-KR" sz="1200" dirty="0">
                <a:solidFill>
                  <a:schemeClr val="bg1"/>
                </a:solidFill>
                <a:latin typeface="나눔스퀘어 Bold"/>
                <a:ea typeface="나눔스퀘어 Bold"/>
              </a:rPr>
              <a:t>]</a:t>
            </a:r>
          </a:p>
        </p:txBody>
      </p:sp>
      <p:sp>
        <p:nvSpPr>
          <p:cNvPr id="10" name="slide5_shape3">
            <a:extLst>
              <a:ext uri="{FF2B5EF4-FFF2-40B4-BE49-F238E27FC236}">
                <a16:creationId xmlns:a16="http://schemas.microsoft.com/office/drawing/2014/main" id="{ACC8EF2C-DCB0-468F-90F7-42AC7D7D41D2}"/>
              </a:ext>
            </a:extLst>
          </p:cNvPr>
          <p:cNvSpPr/>
          <p:nvPr/>
        </p:nvSpPr>
        <p:spPr>
          <a:xfrm>
            <a:off x="3863752" y="1988840"/>
            <a:ext cx="50405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algn="ctr" defTabSz="914400" latinLnBrk="1"/>
            <a:r>
              <a:rPr lang="en-US" altLang="ko-KR" dirty="0">
                <a:solidFill>
                  <a:schemeClr val="bg1"/>
                </a:solidFill>
                <a:latin typeface="나눔스퀘어"/>
                <a:ea typeface="나눔스퀘어"/>
              </a:rPr>
              <a:t>20</a:t>
            </a:r>
            <a:r>
              <a:rPr lang="ko-KR" altLang="en-US" dirty="0">
                <a:solidFill>
                  <a:schemeClr val="bg1"/>
                </a:solidFill>
                <a:latin typeface="나눔스퀘어"/>
                <a:ea typeface="나눔스퀘어"/>
              </a:rPr>
              <a:t>대가 코로나의 영향을 가장 크게 받을 것이라 추측</a:t>
            </a:r>
            <a:endParaRPr kern="1200" dirty="0">
              <a:solidFill>
                <a:schemeClr val="bg1"/>
              </a:solidFill>
              <a:latin typeface="나눔스퀘어"/>
              <a:ea typeface="나눔스퀘어"/>
              <a:cs typeface="+mn-cs"/>
            </a:endParaRPr>
          </a:p>
        </p:txBody>
      </p:sp>
      <p:sp>
        <p:nvSpPr>
          <p:cNvPr id="11" name="slide5_shape3">
            <a:extLst>
              <a:ext uri="{FF2B5EF4-FFF2-40B4-BE49-F238E27FC236}">
                <a16:creationId xmlns:a16="http://schemas.microsoft.com/office/drawing/2014/main" id="{03441092-5396-4869-8EE8-EF86AF0510C3}"/>
              </a:ext>
            </a:extLst>
          </p:cNvPr>
          <p:cNvSpPr/>
          <p:nvPr/>
        </p:nvSpPr>
        <p:spPr>
          <a:xfrm>
            <a:off x="3298884" y="1850340"/>
            <a:ext cx="81304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algn="ctr" defTabSz="914400" latinLnBrk="1"/>
            <a:r>
              <a:rPr lang="en-US" altLang="ko-KR" sz="3600" dirty="0">
                <a:solidFill>
                  <a:schemeClr val="bg1"/>
                </a:solidFill>
                <a:latin typeface="나눔스퀘어"/>
                <a:ea typeface="나눔스퀘어"/>
              </a:rPr>
              <a:t>∴</a:t>
            </a:r>
            <a:endParaRPr sz="3600" kern="1200" dirty="0">
              <a:solidFill>
                <a:schemeClr val="bg1"/>
              </a:solidFill>
              <a:latin typeface="나눔스퀘어"/>
              <a:ea typeface="나눔스퀘어"/>
              <a:cs typeface="+mn-cs"/>
            </a:endParaRPr>
          </a:p>
        </p:txBody>
      </p:sp>
      <p:sp>
        <p:nvSpPr>
          <p:cNvPr id="12" name="slide5_shape4">
            <a:extLst>
              <a:ext uri="{FF2B5EF4-FFF2-40B4-BE49-F238E27FC236}">
                <a16:creationId xmlns:a16="http://schemas.microsoft.com/office/drawing/2014/main" id="{B678CD42-D10D-4CD3-A637-2AF98419550E}"/>
              </a:ext>
            </a:extLst>
          </p:cNvPr>
          <p:cNvSpPr/>
          <p:nvPr/>
        </p:nvSpPr>
        <p:spPr>
          <a:xfrm>
            <a:off x="10200457" y="6468925"/>
            <a:ext cx="158417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algn="l" defTabSz="914400" latinLnBrk="1"/>
            <a:r>
              <a:rPr lang="ko-KR" altLang="en-US" sz="1200" kern="1200" dirty="0">
                <a:solidFill>
                  <a:schemeClr val="bg1"/>
                </a:solidFill>
                <a:latin typeface="나눔스퀘어"/>
                <a:ea typeface="나눔스퀘어"/>
                <a:cs typeface="+mn-cs"/>
              </a:rPr>
              <a:t>출처</a:t>
            </a:r>
            <a:r>
              <a:rPr lang="en-US" altLang="ko-KR" sz="1200" kern="1200" dirty="0">
                <a:solidFill>
                  <a:schemeClr val="bg1"/>
                </a:solidFill>
                <a:latin typeface="나눔스퀘어"/>
                <a:ea typeface="나눔스퀘어"/>
                <a:cs typeface="+mn-cs"/>
              </a:rPr>
              <a:t>: 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/>
                <a:ea typeface="나눔스퀘어"/>
                <a:cs typeface="+mn-cs"/>
              </a:rPr>
              <a:t>공공데이터 포털</a:t>
            </a:r>
            <a:endParaRPr sz="1200" kern="1200" dirty="0">
              <a:solidFill>
                <a:schemeClr val="bg1"/>
              </a:solidFill>
              <a:latin typeface="나눔스퀘어"/>
              <a:ea typeface="나눔스퀘어"/>
              <a:cs typeface="+mn-c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타원 14">
            <a:extLst>
              <a:ext uri="{FF2B5EF4-FFF2-40B4-BE49-F238E27FC236}">
                <a16:creationId xmlns:a16="http://schemas.microsoft.com/office/drawing/2014/main" id="{CEDB038A-6F69-46CE-8AC8-807E0B5FF2B2}"/>
              </a:ext>
            </a:extLst>
          </p:cNvPr>
          <p:cNvSpPr/>
          <p:nvPr/>
        </p:nvSpPr>
        <p:spPr>
          <a:xfrm>
            <a:off x="7130077" y="1156944"/>
            <a:ext cx="448458" cy="447990"/>
          </a:xfrm>
          <a:prstGeom prst="ellipse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" name="slide7_picture1" descr="AI Can Help Scientists Find a Covid-19 Vaccine | WIRED"/>
          <p:cNvPicPr>
            <a:picLocks noChangeAspect="1"/>
          </p:cNvPicPr>
          <p:nvPr/>
        </p:nvPicPr>
        <p:blipFill>
          <a:blip r:embed="rId3" cstate="print"/>
          <a:srcRect l="15800" t="26589" r="15472" b="26383"/>
          <a:stretch>
            <a:fillRect/>
          </a:stretch>
        </p:blipFill>
        <p:spPr>
          <a:xfrm>
            <a:off x="119336" y="249848"/>
            <a:ext cx="1231262" cy="631870"/>
          </a:xfrm>
          <a:prstGeom prst="rect">
            <a:avLst/>
          </a:prstGeom>
          <a:noFill/>
        </p:spPr>
      </p:pic>
      <p:sp>
        <p:nvSpPr>
          <p:cNvPr id="5" name="slide7_shape2"/>
          <p:cNvSpPr/>
          <p:nvPr/>
        </p:nvSpPr>
        <p:spPr>
          <a:xfrm>
            <a:off x="1415480" y="396506"/>
            <a:ext cx="431560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algn="l" defTabSz="914400" latinLnBrk="1"/>
            <a:r>
              <a:rPr lang="en-US" altLang="ko-KR" sz="1400" kern="1200" dirty="0">
                <a:solidFill>
                  <a:schemeClr val="bg1"/>
                </a:solidFill>
                <a:latin typeface="나눔스퀘어 Bold"/>
                <a:ea typeface="나눔스퀘어 Bold"/>
                <a:cs typeface="+mn-cs"/>
              </a:rPr>
              <a:t> 2-1 </a:t>
            </a:r>
            <a:r>
              <a:rPr lang="ko-KR" altLang="en-US" sz="1400" kern="1200" dirty="0">
                <a:solidFill>
                  <a:schemeClr val="bg1"/>
                </a:solidFill>
                <a:latin typeface="나눔스퀘어 Bold"/>
                <a:ea typeface="나눔스퀘어 Bold"/>
                <a:cs typeface="+mn-cs"/>
              </a:rPr>
              <a:t>코로나</a:t>
            </a:r>
            <a:r>
              <a:rPr lang="en-US" altLang="ko-KR" sz="1400" dirty="0">
                <a:solidFill>
                  <a:schemeClr val="bg1"/>
                </a:solidFill>
                <a:latin typeface="나눔스퀘어 Bold"/>
                <a:ea typeface="나눔스퀘어 Bold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latin typeface="나눔스퀘어 Bold"/>
                <a:ea typeface="나눔스퀘어 Bold"/>
              </a:rPr>
              <a:t>발생에</a:t>
            </a:r>
            <a:r>
              <a:rPr lang="ko-KR" altLang="en-US" sz="1400" kern="1200" dirty="0">
                <a:solidFill>
                  <a:schemeClr val="bg1"/>
                </a:solidFill>
                <a:latin typeface="나눔스퀘어 Bold"/>
                <a:ea typeface="나눔스퀘어 Bold"/>
                <a:cs typeface="+mn-cs"/>
              </a:rPr>
              <a:t> 따른 서울 시민 공공자전거 이용 현황</a:t>
            </a:r>
            <a:endParaRPr lang="en-US" altLang="ko-KR" sz="1400" dirty="0">
              <a:solidFill>
                <a:schemeClr val="bg1"/>
              </a:solidFill>
              <a:latin typeface="나눔스퀘어 Bold"/>
              <a:ea typeface="나눔스퀘어 Bold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101DA017-D3A3-48BC-AAA4-03A4163244D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1" t="3732" r="901" b="9011"/>
          <a:stretch/>
        </p:blipFill>
        <p:spPr>
          <a:xfrm>
            <a:off x="2171564" y="2636912"/>
            <a:ext cx="7848872" cy="3367619"/>
          </a:xfrm>
          <a:prstGeom prst="rect">
            <a:avLst/>
          </a:prstGeom>
        </p:spPr>
      </p:pic>
      <p:sp>
        <p:nvSpPr>
          <p:cNvPr id="7" name="slide6_shape3">
            <a:extLst>
              <a:ext uri="{FF2B5EF4-FFF2-40B4-BE49-F238E27FC236}">
                <a16:creationId xmlns:a16="http://schemas.microsoft.com/office/drawing/2014/main" id="{4BA3D47F-5C51-4C4E-BF1F-C52CBC7FEEA3}"/>
              </a:ext>
            </a:extLst>
          </p:cNvPr>
          <p:cNvSpPr/>
          <p:nvPr/>
        </p:nvSpPr>
        <p:spPr>
          <a:xfrm>
            <a:off x="4456413" y="1202609"/>
            <a:ext cx="327186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algn="l" defTabSz="914400" latinLnBrk="1"/>
            <a:r>
              <a:rPr lang="ko-KR" altLang="en-US" dirty="0">
                <a:solidFill>
                  <a:schemeClr val="bg1"/>
                </a:solidFill>
                <a:latin typeface="나눔스퀘어"/>
                <a:ea typeface="나눔스퀘어"/>
              </a:rPr>
              <a:t>이용 건수 급감하던 </a:t>
            </a:r>
            <a:r>
              <a:rPr lang="en-US" altLang="ko-KR" dirty="0">
                <a:solidFill>
                  <a:schemeClr val="bg1"/>
                </a:solidFill>
                <a:latin typeface="나눔스퀘어"/>
                <a:ea typeface="나눔스퀘어"/>
              </a:rPr>
              <a:t>2020</a:t>
            </a:r>
            <a:r>
              <a:rPr lang="ko-KR" altLang="en-US" dirty="0">
                <a:solidFill>
                  <a:schemeClr val="bg1"/>
                </a:solidFill>
                <a:latin typeface="나눔스퀘어"/>
                <a:ea typeface="나눔스퀘어"/>
              </a:rPr>
              <a:t>년 </a:t>
            </a:r>
            <a:r>
              <a:rPr lang="en-US" altLang="ko-KR" dirty="0">
                <a:solidFill>
                  <a:schemeClr val="bg1"/>
                </a:solidFill>
                <a:latin typeface="나눔스퀘어"/>
                <a:ea typeface="나눔스퀘어"/>
              </a:rPr>
              <a:t>8</a:t>
            </a:r>
            <a:r>
              <a:rPr lang="ko-KR" altLang="en-US" dirty="0">
                <a:solidFill>
                  <a:schemeClr val="bg1"/>
                </a:solidFill>
                <a:latin typeface="나눔스퀘어"/>
                <a:ea typeface="나눔스퀘어"/>
              </a:rPr>
              <a:t>월</a:t>
            </a:r>
            <a:endParaRPr lang="en-US" altLang="ko-KR" dirty="0">
              <a:solidFill>
                <a:schemeClr val="bg1"/>
              </a:solidFill>
              <a:latin typeface="나눔스퀘어"/>
              <a:ea typeface="나눔스퀘어"/>
            </a:endParaRPr>
          </a:p>
        </p:txBody>
      </p:sp>
      <p:sp>
        <p:nvSpPr>
          <p:cNvPr id="8" name="slide6_shape3">
            <a:extLst>
              <a:ext uri="{FF2B5EF4-FFF2-40B4-BE49-F238E27FC236}">
                <a16:creationId xmlns:a16="http://schemas.microsoft.com/office/drawing/2014/main" id="{DEF72F9F-85CD-4DA9-8EC8-63320A429A49}"/>
              </a:ext>
            </a:extLst>
          </p:cNvPr>
          <p:cNvSpPr/>
          <p:nvPr/>
        </p:nvSpPr>
        <p:spPr>
          <a:xfrm>
            <a:off x="3554044" y="1645328"/>
            <a:ext cx="508820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algn="l" defTabSz="914400" latinLnBrk="1"/>
            <a:r>
              <a:rPr lang="en-US" altLang="ko-KR" dirty="0">
                <a:solidFill>
                  <a:schemeClr val="bg1"/>
                </a:solidFill>
                <a:latin typeface="나눔스퀘어"/>
                <a:ea typeface="나눔스퀘어"/>
              </a:rPr>
              <a:t>20</a:t>
            </a:r>
            <a:r>
              <a:rPr lang="ko-KR" altLang="en-US" dirty="0">
                <a:solidFill>
                  <a:schemeClr val="bg1"/>
                </a:solidFill>
                <a:latin typeface="나눔스퀘어"/>
                <a:ea typeface="나눔스퀘어"/>
              </a:rPr>
              <a:t>대의 이용 건수 감소율 </a:t>
            </a:r>
            <a:r>
              <a:rPr lang="en-US" altLang="ko-KR" dirty="0">
                <a:solidFill>
                  <a:schemeClr val="bg1"/>
                </a:solidFill>
                <a:latin typeface="나눔스퀘어"/>
                <a:ea typeface="나눔스퀘어"/>
              </a:rPr>
              <a:t>&gt;</a:t>
            </a:r>
            <a:r>
              <a:rPr lang="ko-KR" altLang="en-US" dirty="0">
                <a:solidFill>
                  <a:schemeClr val="bg1"/>
                </a:solidFill>
                <a:latin typeface="나눔스퀘어"/>
                <a:ea typeface="나눔스퀘어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나눔스퀘어"/>
                <a:ea typeface="나눔스퀘어"/>
              </a:rPr>
              <a:t>30</a:t>
            </a:r>
            <a:r>
              <a:rPr lang="ko-KR" altLang="en-US" dirty="0">
                <a:solidFill>
                  <a:schemeClr val="bg1"/>
                </a:solidFill>
                <a:latin typeface="나눔스퀘어"/>
                <a:ea typeface="나눔스퀘어"/>
              </a:rPr>
              <a:t>대의 이용 건수 감소율</a:t>
            </a:r>
            <a:endParaRPr lang="en-US" altLang="ko-KR" dirty="0">
              <a:solidFill>
                <a:schemeClr val="bg1"/>
              </a:solidFill>
              <a:latin typeface="나눔스퀘어"/>
              <a:ea typeface="나눔스퀘어"/>
            </a:endParaRPr>
          </a:p>
        </p:txBody>
      </p:sp>
      <p:sp>
        <p:nvSpPr>
          <p:cNvPr id="9" name="slide6_shape3">
            <a:extLst>
              <a:ext uri="{FF2B5EF4-FFF2-40B4-BE49-F238E27FC236}">
                <a16:creationId xmlns:a16="http://schemas.microsoft.com/office/drawing/2014/main" id="{7EB76A74-B1A8-4FA2-84F6-141D7AA56A39}"/>
              </a:ext>
            </a:extLst>
          </p:cNvPr>
          <p:cNvSpPr/>
          <p:nvPr/>
        </p:nvSpPr>
        <p:spPr>
          <a:xfrm>
            <a:off x="2464830" y="2090944"/>
            <a:ext cx="72315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algn="l" defTabSz="914400" latinLnBrk="1"/>
            <a:r>
              <a:rPr lang="ko-KR" altLang="en-US" dirty="0">
                <a:solidFill>
                  <a:schemeClr val="bg1"/>
                </a:solidFill>
                <a:latin typeface="나눔스퀘어"/>
                <a:ea typeface="나눔스퀘어"/>
              </a:rPr>
              <a:t>즉</a:t>
            </a:r>
            <a:r>
              <a:rPr lang="en-US" altLang="ko-KR" dirty="0">
                <a:solidFill>
                  <a:schemeClr val="bg1"/>
                </a:solidFill>
                <a:latin typeface="나눔스퀘어"/>
                <a:ea typeface="나눔스퀘어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나눔스퀘어"/>
                <a:ea typeface="나눔스퀘어"/>
              </a:rPr>
              <a:t>공공 자전거 이용자 중 </a:t>
            </a:r>
            <a:r>
              <a:rPr lang="en-US" altLang="ko-KR" dirty="0">
                <a:solidFill>
                  <a:schemeClr val="bg1"/>
                </a:solidFill>
                <a:latin typeface="나눔스퀘어"/>
                <a:ea typeface="나눔스퀘어"/>
              </a:rPr>
              <a:t>20</a:t>
            </a:r>
            <a:r>
              <a:rPr lang="ko-KR" altLang="en-US" dirty="0">
                <a:solidFill>
                  <a:schemeClr val="bg1"/>
                </a:solidFill>
                <a:latin typeface="나눔스퀘어"/>
                <a:ea typeface="나눔스퀘어"/>
              </a:rPr>
              <a:t>대가 코로나의 영향을 가장 많이 받았다고 예측</a:t>
            </a:r>
            <a:endParaRPr lang="en-US" altLang="ko-KR" dirty="0">
              <a:solidFill>
                <a:schemeClr val="bg1"/>
              </a:solidFill>
              <a:latin typeface="나눔스퀘어"/>
              <a:ea typeface="나눔스퀘어"/>
            </a:endParaRPr>
          </a:p>
        </p:txBody>
      </p:sp>
      <p:sp>
        <p:nvSpPr>
          <p:cNvPr id="10" name="slide5_shape2">
            <a:extLst>
              <a:ext uri="{FF2B5EF4-FFF2-40B4-BE49-F238E27FC236}">
                <a16:creationId xmlns:a16="http://schemas.microsoft.com/office/drawing/2014/main" id="{8A4542E4-4378-4F52-8C86-E71DA69C0DF8}"/>
              </a:ext>
            </a:extLst>
          </p:cNvPr>
          <p:cNvSpPr/>
          <p:nvPr/>
        </p:nvSpPr>
        <p:spPr>
          <a:xfrm>
            <a:off x="1471967" y="168895"/>
            <a:ext cx="361829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나눔스퀘어 Bold"/>
                <a:ea typeface="나눔스퀘어 Bold"/>
              </a:rPr>
              <a:t>[ 20</a:t>
            </a:r>
            <a:r>
              <a:rPr lang="ko-KR" altLang="en-US" sz="1200" dirty="0">
                <a:solidFill>
                  <a:schemeClr val="bg1"/>
                </a:solidFill>
                <a:latin typeface="나눔스퀘어 Bold"/>
                <a:ea typeface="나눔스퀘어 Bold"/>
              </a:rPr>
              <a:t>대의 전년대비 증감률 </a:t>
            </a:r>
            <a:r>
              <a:rPr lang="en-US" altLang="ko-KR" sz="1200" dirty="0">
                <a:solidFill>
                  <a:schemeClr val="bg1"/>
                </a:solidFill>
                <a:latin typeface="나눔스퀘어 Bold"/>
                <a:ea typeface="나눔스퀘어 Bold"/>
              </a:rPr>
              <a:t>vs 30</a:t>
            </a:r>
            <a:r>
              <a:rPr lang="ko-KR" altLang="en-US" sz="1200" dirty="0">
                <a:solidFill>
                  <a:schemeClr val="bg1"/>
                </a:solidFill>
                <a:latin typeface="나눔스퀘어 Bold"/>
                <a:ea typeface="나눔스퀘어 Bold"/>
              </a:rPr>
              <a:t>대의 전년대비 증감률</a:t>
            </a:r>
            <a:r>
              <a:rPr lang="en-US" altLang="ko-KR" sz="1200" dirty="0">
                <a:solidFill>
                  <a:schemeClr val="bg1"/>
                </a:solidFill>
                <a:latin typeface="나눔스퀘어 Bold"/>
                <a:ea typeface="나눔스퀘어 Bold"/>
              </a:rPr>
              <a:t>]</a:t>
            </a: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BD61A0F8-36D3-4AD5-86D3-D37D8E4F4A21}"/>
              </a:ext>
            </a:extLst>
          </p:cNvPr>
          <p:cNvSpPr/>
          <p:nvPr/>
        </p:nvSpPr>
        <p:spPr>
          <a:xfrm>
            <a:off x="6303357" y="5769649"/>
            <a:ext cx="448458" cy="447991"/>
          </a:xfrm>
          <a:prstGeom prst="ellipse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slide5_shape4">
            <a:extLst>
              <a:ext uri="{FF2B5EF4-FFF2-40B4-BE49-F238E27FC236}">
                <a16:creationId xmlns:a16="http://schemas.microsoft.com/office/drawing/2014/main" id="{4A12C016-0873-4851-9452-BE67EAF0E07E}"/>
              </a:ext>
            </a:extLst>
          </p:cNvPr>
          <p:cNvSpPr/>
          <p:nvPr/>
        </p:nvSpPr>
        <p:spPr>
          <a:xfrm>
            <a:off x="10200457" y="6468925"/>
            <a:ext cx="158417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algn="l" defTabSz="914400" latinLnBrk="1"/>
            <a:r>
              <a:rPr lang="ko-KR" altLang="en-US" sz="1200" kern="1200" dirty="0">
                <a:solidFill>
                  <a:schemeClr val="bg1"/>
                </a:solidFill>
                <a:latin typeface="나눔스퀘어"/>
                <a:ea typeface="나눔스퀘어"/>
                <a:cs typeface="+mn-cs"/>
              </a:rPr>
              <a:t>출처</a:t>
            </a:r>
            <a:r>
              <a:rPr lang="en-US" altLang="ko-KR" sz="1200" kern="1200" dirty="0">
                <a:solidFill>
                  <a:schemeClr val="bg1"/>
                </a:solidFill>
                <a:latin typeface="나눔스퀘어"/>
                <a:ea typeface="나눔스퀘어"/>
                <a:cs typeface="+mn-cs"/>
              </a:rPr>
              <a:t>: </a:t>
            </a:r>
            <a:r>
              <a:rPr lang="ko-KR" altLang="en-US" sz="1200" kern="1200" dirty="0">
                <a:solidFill>
                  <a:schemeClr val="bg1"/>
                </a:solidFill>
                <a:latin typeface="나눔스퀘어"/>
                <a:ea typeface="나눔스퀘어"/>
                <a:cs typeface="+mn-cs"/>
              </a:rPr>
              <a:t>공공데이터 포털</a:t>
            </a:r>
            <a:endParaRPr sz="1200" kern="1200" dirty="0">
              <a:solidFill>
                <a:schemeClr val="bg1"/>
              </a:solidFill>
              <a:latin typeface="나눔스퀘어"/>
              <a:ea typeface="나눔스퀘어"/>
              <a:cs typeface="+mn-c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>
  <a:themeElements>
    <a:clrScheme name="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">
      <a:majorFont>
        <a:latin typeface="맑은 고딕"/>
        <a:ea typeface=""/>
        <a:cs typeface=""/>
        <a:font script="Arab" typeface="Times New Roman"/>
        <a:font script="Armn" typeface="Arial"/>
        <a:font script="Beng" typeface="Vrinda"/>
        <a:font script="Bopo" typeface="Microsoft JhengHei"/>
        <a:font script="Bugi" typeface="Leelawadee UI"/>
        <a:font script="Cans" typeface="Euphemia"/>
        <a:font script="Cher" typeface="Plantagenet Cherokee"/>
        <a:font script="Deva" typeface="Mangal"/>
        <a:font script="Ethi" typeface="Nyala"/>
        <a:font script="Geor" typeface="Sylfaen"/>
        <a:font script="Gujr" typeface="Shruti"/>
        <a:font script="Guru" typeface="Raavi"/>
        <a:font script="Hang" typeface="맑은 고딕"/>
        <a:font script="Hans" typeface="等线 Light"/>
        <a:font script="Hant" typeface="新細明體"/>
        <a:font script="Hebr" typeface="Times New Roman"/>
        <a:font script="Java" typeface="Javanese Text"/>
        <a:font script="Jpan" typeface="游ゴシック Light"/>
        <a:font script="Khmr" typeface="MoolBoran"/>
        <a:font script="Knda" typeface="Tunga"/>
        <a:font script="Laoo" typeface="DokChampa"/>
        <a:font script="Lisu" typeface="Segoe UI"/>
        <a:font script="Mlym" typeface="Kartika"/>
        <a:font script="Mong" typeface="Mongolian Baiti"/>
        <a:font script="Mymr" typeface="Myanmar Text"/>
        <a:font script="Nkoo" typeface="Ebrima"/>
        <a:font script="Olck" typeface="Nirmala UI"/>
        <a:font script="Orya" typeface="Kalinga"/>
        <a:font script="Osma" typeface="Ebrima"/>
        <a:font script="Phag" typeface="Phagspa"/>
        <a:font script="Sinh" typeface="Iskoola Pota"/>
        <a:font script="Sora" typeface="Nirmala UI"/>
        <a:font script="Syrc" typeface="Estrangelo Edessa"/>
        <a:font script="Syre" typeface="Estrangelo Edessa"/>
        <a:font script="Syrj" typeface="Estrangelo Edessa"/>
        <a:font script="Syrn" typeface="Estrangelo Edessa"/>
        <a:font script="Tale" typeface="Microsoft Tai Le"/>
        <a:font script="Talu" typeface="Microsoft New Tai Lue"/>
        <a:font script="Taml" typeface="Latha"/>
        <a:font script="Telu" typeface="Gautami"/>
        <a:font script="Tfng" typeface="Ebrima"/>
        <a:font script="Thaa" typeface="MV Boli"/>
        <a:font script="Thai" typeface="Angsana New"/>
        <a:font script="Tibt" typeface="Microsoft Himalaya"/>
        <a:font script="Uigh" typeface="Microsoft Uighur"/>
        <a:font script="Viet" typeface="Times New Roman"/>
        <a:font script="Yiii" typeface="Microsoft Yi Baiti"/>
      </a:majorFont>
      <a:minorFont>
        <a:latin typeface="맑은 고딕"/>
        <a:ea typeface=""/>
        <a:cs typeface=""/>
        <a:font script="Arab" typeface="Arial"/>
        <a:font script="Armn" typeface="Arial"/>
        <a:font script="Beng" typeface="Vrinda"/>
        <a:font script="Bopo" typeface="Microsoft JhengHei"/>
        <a:font script="Bugi" typeface="Leelawadee UI"/>
        <a:font script="Cans" typeface="Euphemia"/>
        <a:font script="Cher" typeface="Plantagenet Cherokee"/>
        <a:font script="Deva" typeface="Mangal"/>
        <a:font script="Ethi" typeface="Nyala"/>
        <a:font script="Geor" typeface="Sylfaen"/>
        <a:font script="Gujr" typeface="Shruti"/>
        <a:font script="Guru" typeface="Raavi"/>
        <a:font script="Hang" typeface="맑은 고딕"/>
        <a:font script="Hans" typeface="等线"/>
        <a:font script="Hant" typeface="新細明體"/>
        <a:font script="Hebr" typeface="Arial"/>
        <a:font script="Java" typeface="Javanese Text"/>
        <a:font script="Jpan" typeface="游ゴシック"/>
        <a:font script="Khmr" typeface="DaunPenh"/>
        <a:font script="Knda" typeface="Tunga"/>
        <a:font script="Laoo" typeface="DokChampa"/>
        <a:font script="Lisu" typeface="Segoe UI"/>
        <a:font script="Mlym" typeface="Kartika"/>
        <a:font script="Mong" typeface="Mongolian Baiti"/>
        <a:font script="Mymr" typeface="Myanmar Text"/>
        <a:font script="Nkoo" typeface="Ebrima"/>
        <a:font script="Olck" typeface="Nirmala UI"/>
        <a:font script="Orya" typeface="Kalinga"/>
        <a:font script="Osma" typeface="Ebrima"/>
        <a:font script="Phag" typeface="Phagspa"/>
        <a:font script="Sinh" typeface="Iskoola Pota"/>
        <a:font script="Sora" typeface="Nirmala UI"/>
        <a:font script="Syrc" typeface="Estrangelo Edessa"/>
        <a:font script="Syre" typeface="Estrangelo Edessa"/>
        <a:font script="Syrj" typeface="Estrangelo Edessa"/>
        <a:font script="Syrn" typeface="Estrangelo Edessa"/>
        <a:font script="Tale" typeface="Microsoft Tai Le"/>
        <a:font script="Talu" typeface="Microsoft New Tai Lue"/>
        <a:font script="Taml" typeface="Latha"/>
        <a:font script="Telu" typeface="Gautami"/>
        <a:font script="Tfng" typeface="Ebrima"/>
        <a:font script="Thaa" typeface="MV Boli"/>
        <a:font script="Thai" typeface="Cordia New"/>
        <a:font script="Tibt" typeface="Microsoft Himalaya"/>
        <a:font script="Uigh" typeface="Microsoft Uighur"/>
        <a:font script="Viet" typeface="Arial"/>
        <a:font script="Yiii" typeface="Microsoft Yi Baiti"/>
      </a:minorFont>
    </a:fontScheme>
    <a:fmtScheme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tint val="67000"/>
                <a:satMod val="105000"/>
              </a:schemeClr>
            </a:gs>
            <a:gs pos="50000">
              <a:schemeClr val="phClr">
                <a:lumMod val="105000"/>
                <a:tint val="73000"/>
                <a:satMod val="103000"/>
              </a:schemeClr>
            </a:gs>
            <a:gs pos="100000">
              <a:schemeClr val="phClr">
                <a:lumMod val="105000"/>
                <a:tint val="81000"/>
                <a:satMod val="109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lumMod val="102000"/>
                <a:tint val="94000"/>
                <a:satMod val="103000"/>
              </a:schemeClr>
            </a:gs>
            <a:gs pos="50000">
              <a:schemeClr val="phClr">
                <a:lumMod val="100000"/>
                <a:shade val="100000"/>
                <a:satMod val="110000"/>
              </a:schemeClr>
            </a:gs>
            <a:gs pos="100000">
              <a:schemeClr val="phClr">
                <a:lumMod val="99000"/>
                <a:shade val="78000"/>
                <a:satMod val="120000"/>
              </a:schemeClr>
            </a:gs>
          </a:gsLst>
          <a:lin ang="5400000" scaled="1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lumMod val="102000"/>
                <a:tint val="93000"/>
                <a:shade val="98000"/>
                <a:satMod val="150000"/>
              </a:schemeClr>
            </a:gs>
            <a:gs pos="50000">
              <a:schemeClr val="phClr">
                <a:lumMod val="103000"/>
                <a:tint val="98000"/>
                <a:shade val="90000"/>
                <a:satMod val="130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1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2157</TotalTime>
  <Words>1135</Words>
  <Application>Microsoft Office PowerPoint</Application>
  <PresentationFormat>와이드스크린</PresentationFormat>
  <Paragraphs>200</Paragraphs>
  <Slides>22</Slides>
  <Notes>10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8" baseType="lpstr">
      <vt:lpstr>맑은 고딕</vt:lpstr>
      <vt:lpstr>나눔스퀘어 Bold</vt:lpstr>
      <vt:lpstr>나눔스퀘어</vt:lpstr>
      <vt:lpstr>나눔스퀘어 ExtraBold</vt:lpstr>
      <vt:lpstr>Arial</vt:lpstr>
      <vt:lpstr/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사이냅소프트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Owner</dc:creator>
  <cp:lastModifiedBy>Owner</cp:lastModifiedBy>
  <cp:revision>392</cp:revision>
  <dcterms:modified xsi:type="dcterms:W3CDTF">2021-10-08T08:00:31Z</dcterms:modified>
</cp:coreProperties>
</file>